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Semi Bold"/>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
      <p:font typeface="Instrument Sans Medium"/>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49661"/>
            <a:ext cx="7556421" cy="2567464"/>
          </a:xfrm>
          <a:prstGeom prst="rect">
            <a:avLst/>
          </a:prstGeom>
          <a:noFill/>
          <a:ln/>
        </p:spPr>
        <p:txBody>
          <a:bodyPr wrap="square" lIns="0" tIns="0" rIns="0" bIns="0" rtlCol="0" anchor="t"/>
          <a:lstStyle/>
          <a:p>
            <a:pPr algn="l" indent="0" marL="0">
              <a:lnSpc>
                <a:spcPts val="6700"/>
              </a:lnSpc>
              <a:buNone/>
            </a:pPr>
            <a:r>
              <a:rPr lang="en-US" sz="5350" b="1" dirty="0">
                <a:solidFill>
                  <a:srgbClr val="CBCCCE"/>
                </a:solidFill>
                <a:latin typeface="Instrument Sans Semi Bold" pitchFamily="34" charset="0"/>
                <a:ea typeface="Instrument Sans Semi Bold" pitchFamily="34" charset="-122"/>
                <a:cs typeface="Instrument Sans Semi Bold" pitchFamily="34" charset="-120"/>
              </a:rPr>
              <a:t>THREAT INTELLIGENCE ANALYSIS PROJECT </a:t>
            </a:r>
            <a:endParaRPr lang="en-US" sz="5350" dirty="0"/>
          </a:p>
        </p:txBody>
      </p:sp>
      <p:sp>
        <p:nvSpPr>
          <p:cNvPr id="4" name="Text 1"/>
          <p:cNvSpPr/>
          <p:nvPr/>
        </p:nvSpPr>
        <p:spPr>
          <a:xfrm>
            <a:off x="793790" y="4914781"/>
            <a:ext cx="7530346" cy="620078"/>
          </a:xfrm>
          <a:prstGeom prst="rect">
            <a:avLst/>
          </a:prstGeom>
          <a:noFill/>
          <a:ln/>
        </p:spPr>
        <p:txBody>
          <a:bodyPr wrap="none" lIns="0" tIns="0" rIns="0" bIns="0" rtlCol="0" anchor="t"/>
          <a:lstStyle/>
          <a:p>
            <a:pPr algn="l" indent="0" marL="0">
              <a:lnSpc>
                <a:spcPts val="4850"/>
              </a:lnSpc>
              <a:buNone/>
            </a:pPr>
            <a:r>
              <a:rPr lang="en-US" sz="3900" dirty="0">
                <a:solidFill>
                  <a:srgbClr val="CBCCCE"/>
                </a:solidFill>
                <a:latin typeface="Instrument Sans Semi Bold" pitchFamily="34" charset="0"/>
                <a:ea typeface="Instrument Sans Semi Bold" pitchFamily="34" charset="-122"/>
                <a:cs typeface="Instrument Sans Semi Bold" pitchFamily="34" charset="-120"/>
              </a:rPr>
              <a:t>Target: RAPTACK (raptack.com)</a:t>
            </a:r>
            <a:endParaRPr lang="en-US" sz="3900" dirty="0"/>
          </a:p>
        </p:txBody>
      </p:sp>
      <p:sp>
        <p:nvSpPr>
          <p:cNvPr id="5" name="Shape 2"/>
          <p:cNvSpPr/>
          <p:nvPr/>
        </p:nvSpPr>
        <p:spPr>
          <a:xfrm>
            <a:off x="793790" y="5847398"/>
            <a:ext cx="317540" cy="317540"/>
          </a:xfrm>
          <a:prstGeom prst="roundRect">
            <a:avLst>
              <a:gd name="adj" fmla="val 28793492"/>
            </a:avLst>
          </a:prstGeom>
          <a:noFill/>
          <a:ln w="7620">
            <a:solidFill>
              <a:srgbClr val="38383C"/>
            </a:solidFill>
            <a:prstDash val="solid"/>
          </a:ln>
        </p:spPr>
      </p:sp>
      <p:pic>
        <p:nvPicPr>
          <p:cNvPr id="6" name="Image 1" descr="preencoded.png">    </p:cNvPr>
          <p:cNvPicPr>
            <a:picLocks noChangeAspect="1"/>
          </p:cNvPicPr>
          <p:nvPr/>
        </p:nvPicPr>
        <p:blipFill>
          <a:blip r:embed="rId2"/>
          <a:stretch>
            <a:fillRect/>
          </a:stretch>
        </p:blipFill>
        <p:spPr>
          <a:xfrm>
            <a:off x="801410" y="5855018"/>
            <a:ext cx="302300" cy="302300"/>
          </a:xfrm>
          <a:prstGeom prst="rect">
            <a:avLst/>
          </a:prstGeom>
        </p:spPr>
      </p:pic>
      <p:sp>
        <p:nvSpPr>
          <p:cNvPr id="7" name="Text 3"/>
          <p:cNvSpPr/>
          <p:nvPr/>
        </p:nvSpPr>
        <p:spPr>
          <a:xfrm>
            <a:off x="1210508" y="5832515"/>
            <a:ext cx="3346371" cy="347305"/>
          </a:xfrm>
          <a:prstGeom prst="rect">
            <a:avLst/>
          </a:prstGeom>
          <a:noFill/>
          <a:ln/>
        </p:spPr>
        <p:txBody>
          <a:bodyPr wrap="none" lIns="0" tIns="0" rIns="0" bIns="0" rtlCol="0" anchor="t"/>
          <a:lstStyle/>
          <a:p>
            <a:pPr algn="l" indent="0" marL="0">
              <a:lnSpc>
                <a:spcPts val="2700"/>
              </a:lnSpc>
              <a:buNone/>
            </a:pPr>
            <a:r>
              <a:rPr lang="en-US" sz="1950" b="1" dirty="0">
                <a:solidFill>
                  <a:srgbClr val="CFD0D8"/>
                </a:solidFill>
                <a:latin typeface="Instrument Sans Bold" pitchFamily="34" charset="0"/>
                <a:ea typeface="Instrument Sans Bold" pitchFamily="34" charset="-122"/>
                <a:cs typeface="Instrument Sans Bold" pitchFamily="34" charset="-120"/>
              </a:rPr>
              <a:t>by Onaopemipo Olugbemiro</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6276" y="471845"/>
            <a:ext cx="4289465" cy="536138"/>
          </a:xfrm>
          <a:prstGeom prst="rect">
            <a:avLst/>
          </a:prstGeom>
          <a:noFill/>
          <a:ln/>
        </p:spPr>
        <p:txBody>
          <a:bodyPr wrap="none" lIns="0" tIns="0" rIns="0" bIns="0" rtlCol="0" anchor="t"/>
          <a:lstStyle/>
          <a:p>
            <a:pPr algn="l" indent="0" marL="0">
              <a:lnSpc>
                <a:spcPts val="4200"/>
              </a:lnSpc>
              <a:buNone/>
            </a:pPr>
            <a:r>
              <a:rPr lang="en-US" sz="3350" dirty="0">
                <a:solidFill>
                  <a:srgbClr val="CBCCCE"/>
                </a:solidFill>
                <a:latin typeface="Instrument Sans Semi Bold" pitchFamily="34" charset="0"/>
                <a:ea typeface="Instrument Sans Semi Bold" pitchFamily="34" charset="-122"/>
                <a:cs typeface="Instrument Sans Semi Bold" pitchFamily="34" charset="-120"/>
              </a:rPr>
              <a:t>Recommendations </a:t>
            </a:r>
            <a:endParaRPr lang="en-US" sz="3350" dirty="0"/>
          </a:p>
        </p:txBody>
      </p:sp>
      <p:sp>
        <p:nvSpPr>
          <p:cNvPr id="3" name="Text 1"/>
          <p:cNvSpPr/>
          <p:nvPr/>
        </p:nvSpPr>
        <p:spPr>
          <a:xfrm>
            <a:off x="686276" y="1351121"/>
            <a:ext cx="13257848" cy="274439"/>
          </a:xfrm>
          <a:prstGeom prst="rect">
            <a:avLst/>
          </a:prstGeom>
          <a:noFill/>
          <a:ln/>
        </p:spPr>
        <p:txBody>
          <a:bodyPr wrap="none" lIns="0" tIns="0" rIns="0" bIns="0" rtlCol="0" anchor="t"/>
          <a:lstStyle/>
          <a:p>
            <a:pPr algn="l" indent="0" marL="0">
              <a:lnSpc>
                <a:spcPts val="215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To mitigate risks posed by actors like FIN7, Raptack must implement the following:</a:t>
            </a:r>
            <a:endParaRPr lang="en-US" sz="1350" dirty="0"/>
          </a:p>
        </p:txBody>
      </p:sp>
      <p:sp>
        <p:nvSpPr>
          <p:cNvPr id="4" name="Shape 2"/>
          <p:cNvSpPr/>
          <p:nvPr/>
        </p:nvSpPr>
        <p:spPr>
          <a:xfrm>
            <a:off x="686276" y="1818561"/>
            <a:ext cx="386001" cy="386001"/>
          </a:xfrm>
          <a:prstGeom prst="roundRect">
            <a:avLst>
              <a:gd name="adj" fmla="val 18670"/>
            </a:avLst>
          </a:prstGeom>
          <a:solidFill>
            <a:srgbClr val="3D3D42"/>
          </a:solidFill>
          <a:ln w="7620">
            <a:solidFill>
              <a:srgbClr val="56565B"/>
            </a:solidFill>
            <a:prstDash val="solid"/>
          </a:ln>
        </p:spPr>
      </p:sp>
      <p:sp>
        <p:nvSpPr>
          <p:cNvPr id="5" name="Text 3"/>
          <p:cNvSpPr/>
          <p:nvPr/>
        </p:nvSpPr>
        <p:spPr>
          <a:xfrm>
            <a:off x="1243846" y="1877497"/>
            <a:ext cx="2144673" cy="268010"/>
          </a:xfrm>
          <a:prstGeom prst="rect">
            <a:avLst/>
          </a:prstGeom>
          <a:noFill/>
          <a:ln/>
        </p:spPr>
        <p:txBody>
          <a:bodyPr wrap="none" lIns="0" tIns="0" rIns="0" bIns="0" rtlCol="0" anchor="t"/>
          <a:lstStyle/>
          <a:p>
            <a:pPr algn="l" indent="0" marL="0">
              <a:lnSpc>
                <a:spcPts val="2100"/>
              </a:lnSpc>
              <a:buNone/>
            </a:pPr>
            <a:r>
              <a:rPr lang="en-US" sz="1650" dirty="0">
                <a:solidFill>
                  <a:srgbClr val="CFD0D8"/>
                </a:solidFill>
                <a:latin typeface="Instrument Sans Semi Bold" pitchFamily="34" charset="0"/>
                <a:ea typeface="Instrument Sans Semi Bold" pitchFamily="34" charset="-122"/>
                <a:cs typeface="Instrument Sans Semi Bold" pitchFamily="34" charset="-120"/>
              </a:rPr>
              <a:t>Staff Training</a:t>
            </a:r>
            <a:endParaRPr lang="en-US" sz="1650" dirty="0"/>
          </a:p>
        </p:txBody>
      </p:sp>
      <p:sp>
        <p:nvSpPr>
          <p:cNvPr id="6" name="Text 4"/>
          <p:cNvSpPr/>
          <p:nvPr/>
        </p:nvSpPr>
        <p:spPr>
          <a:xfrm>
            <a:off x="1243846" y="2248376"/>
            <a:ext cx="12700278" cy="274439"/>
          </a:xfrm>
          <a:prstGeom prst="rect">
            <a:avLst/>
          </a:prstGeom>
          <a:noFill/>
          <a:ln/>
        </p:spPr>
        <p:txBody>
          <a:bodyPr wrap="none" lIns="0" tIns="0" rIns="0" bIns="0" rtlCol="0" anchor="t"/>
          <a:lstStyle/>
          <a:p>
            <a:pPr algn="l" indent="0" marL="0">
              <a:lnSpc>
                <a:spcPts val="215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Train employees to recognise phishing emails.</a:t>
            </a:r>
            <a:endParaRPr lang="en-US" sz="1350" dirty="0"/>
          </a:p>
        </p:txBody>
      </p:sp>
      <p:sp>
        <p:nvSpPr>
          <p:cNvPr id="7" name="Shape 5"/>
          <p:cNvSpPr/>
          <p:nvPr/>
        </p:nvSpPr>
        <p:spPr>
          <a:xfrm>
            <a:off x="686276" y="2865953"/>
            <a:ext cx="386001" cy="386001"/>
          </a:xfrm>
          <a:prstGeom prst="roundRect">
            <a:avLst>
              <a:gd name="adj" fmla="val 18670"/>
            </a:avLst>
          </a:prstGeom>
          <a:solidFill>
            <a:srgbClr val="3D3D42"/>
          </a:solidFill>
          <a:ln w="7620">
            <a:solidFill>
              <a:srgbClr val="56565B"/>
            </a:solidFill>
            <a:prstDash val="solid"/>
          </a:ln>
        </p:spPr>
      </p:sp>
      <p:sp>
        <p:nvSpPr>
          <p:cNvPr id="8" name="Text 6"/>
          <p:cNvSpPr/>
          <p:nvPr/>
        </p:nvSpPr>
        <p:spPr>
          <a:xfrm>
            <a:off x="1243846" y="2924889"/>
            <a:ext cx="2256353" cy="268010"/>
          </a:xfrm>
          <a:prstGeom prst="rect">
            <a:avLst/>
          </a:prstGeom>
          <a:noFill/>
          <a:ln/>
        </p:spPr>
        <p:txBody>
          <a:bodyPr wrap="none" lIns="0" tIns="0" rIns="0" bIns="0" rtlCol="0" anchor="t"/>
          <a:lstStyle/>
          <a:p>
            <a:pPr algn="l" indent="0" marL="0">
              <a:lnSpc>
                <a:spcPts val="2100"/>
              </a:lnSpc>
              <a:buNone/>
            </a:pPr>
            <a:r>
              <a:rPr lang="en-US" sz="1650" dirty="0">
                <a:solidFill>
                  <a:srgbClr val="CFD0D8"/>
                </a:solidFill>
                <a:latin typeface="Instrument Sans Semi Bold" pitchFamily="34" charset="0"/>
                <a:ea typeface="Instrument Sans Semi Bold" pitchFamily="34" charset="-122"/>
                <a:cs typeface="Instrument Sans Semi Bold" pitchFamily="34" charset="-120"/>
              </a:rPr>
              <a:t>Strong Authentication</a:t>
            </a:r>
            <a:endParaRPr lang="en-US" sz="1650" dirty="0"/>
          </a:p>
        </p:txBody>
      </p:sp>
      <p:sp>
        <p:nvSpPr>
          <p:cNvPr id="9" name="Text 7"/>
          <p:cNvSpPr/>
          <p:nvPr/>
        </p:nvSpPr>
        <p:spPr>
          <a:xfrm>
            <a:off x="1243846" y="3295769"/>
            <a:ext cx="12700278" cy="274439"/>
          </a:xfrm>
          <a:prstGeom prst="rect">
            <a:avLst/>
          </a:prstGeom>
          <a:noFill/>
          <a:ln/>
        </p:spPr>
        <p:txBody>
          <a:bodyPr wrap="none" lIns="0" tIns="0" rIns="0" bIns="0" rtlCol="0" anchor="t"/>
          <a:lstStyle/>
          <a:p>
            <a:pPr algn="l" indent="0" marL="0">
              <a:lnSpc>
                <a:spcPts val="215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Enforce strong passwords and MFA for all accounts.</a:t>
            </a:r>
            <a:endParaRPr lang="en-US" sz="1350" dirty="0"/>
          </a:p>
        </p:txBody>
      </p:sp>
      <p:sp>
        <p:nvSpPr>
          <p:cNvPr id="10" name="Shape 8"/>
          <p:cNvSpPr/>
          <p:nvPr/>
        </p:nvSpPr>
        <p:spPr>
          <a:xfrm>
            <a:off x="686276" y="3913346"/>
            <a:ext cx="386001" cy="386001"/>
          </a:xfrm>
          <a:prstGeom prst="roundRect">
            <a:avLst>
              <a:gd name="adj" fmla="val 18670"/>
            </a:avLst>
          </a:prstGeom>
          <a:solidFill>
            <a:srgbClr val="3D3D42"/>
          </a:solidFill>
          <a:ln w="7620">
            <a:solidFill>
              <a:srgbClr val="56565B"/>
            </a:solidFill>
            <a:prstDash val="solid"/>
          </a:ln>
        </p:spPr>
      </p:sp>
      <p:sp>
        <p:nvSpPr>
          <p:cNvPr id="11" name="Text 9"/>
          <p:cNvSpPr/>
          <p:nvPr/>
        </p:nvSpPr>
        <p:spPr>
          <a:xfrm>
            <a:off x="1243846" y="3972282"/>
            <a:ext cx="2144673" cy="268010"/>
          </a:xfrm>
          <a:prstGeom prst="rect">
            <a:avLst/>
          </a:prstGeom>
          <a:noFill/>
          <a:ln/>
        </p:spPr>
        <p:txBody>
          <a:bodyPr wrap="none" lIns="0" tIns="0" rIns="0" bIns="0" rtlCol="0" anchor="t"/>
          <a:lstStyle/>
          <a:p>
            <a:pPr algn="l" indent="0" marL="0">
              <a:lnSpc>
                <a:spcPts val="2100"/>
              </a:lnSpc>
              <a:buNone/>
            </a:pPr>
            <a:r>
              <a:rPr lang="en-US" sz="1650" dirty="0">
                <a:solidFill>
                  <a:srgbClr val="CFD0D8"/>
                </a:solidFill>
                <a:latin typeface="Instrument Sans Semi Bold" pitchFamily="34" charset="0"/>
                <a:ea typeface="Instrument Sans Semi Bold" pitchFamily="34" charset="-122"/>
                <a:cs typeface="Instrument Sans Semi Bold" pitchFamily="34" charset="-120"/>
              </a:rPr>
              <a:t>Port Security</a:t>
            </a:r>
            <a:endParaRPr lang="en-US" sz="1650" dirty="0"/>
          </a:p>
        </p:txBody>
      </p:sp>
      <p:sp>
        <p:nvSpPr>
          <p:cNvPr id="12" name="Text 10"/>
          <p:cNvSpPr/>
          <p:nvPr/>
        </p:nvSpPr>
        <p:spPr>
          <a:xfrm>
            <a:off x="1243846" y="4343162"/>
            <a:ext cx="12700278" cy="274439"/>
          </a:xfrm>
          <a:prstGeom prst="rect">
            <a:avLst/>
          </a:prstGeom>
          <a:noFill/>
          <a:ln/>
        </p:spPr>
        <p:txBody>
          <a:bodyPr wrap="none" lIns="0" tIns="0" rIns="0" bIns="0" rtlCol="0" anchor="t"/>
          <a:lstStyle/>
          <a:p>
            <a:pPr algn="l" indent="0" marL="0">
              <a:lnSpc>
                <a:spcPts val="215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Shut down or secure exposed ports like FTP (port 21).</a:t>
            </a:r>
            <a:endParaRPr lang="en-US" sz="1350" dirty="0"/>
          </a:p>
        </p:txBody>
      </p:sp>
      <p:sp>
        <p:nvSpPr>
          <p:cNvPr id="13" name="Shape 11"/>
          <p:cNvSpPr/>
          <p:nvPr/>
        </p:nvSpPr>
        <p:spPr>
          <a:xfrm>
            <a:off x="686276" y="4960739"/>
            <a:ext cx="386001" cy="386001"/>
          </a:xfrm>
          <a:prstGeom prst="roundRect">
            <a:avLst>
              <a:gd name="adj" fmla="val 18670"/>
            </a:avLst>
          </a:prstGeom>
          <a:solidFill>
            <a:srgbClr val="3D3D42"/>
          </a:solidFill>
          <a:ln w="7620">
            <a:solidFill>
              <a:srgbClr val="56565B"/>
            </a:solidFill>
            <a:prstDash val="solid"/>
          </a:ln>
        </p:spPr>
      </p:sp>
      <p:sp>
        <p:nvSpPr>
          <p:cNvPr id="14" name="Text 12"/>
          <p:cNvSpPr/>
          <p:nvPr/>
        </p:nvSpPr>
        <p:spPr>
          <a:xfrm>
            <a:off x="1243846" y="5019675"/>
            <a:ext cx="2144673" cy="268010"/>
          </a:xfrm>
          <a:prstGeom prst="rect">
            <a:avLst/>
          </a:prstGeom>
          <a:noFill/>
          <a:ln/>
        </p:spPr>
        <p:txBody>
          <a:bodyPr wrap="none" lIns="0" tIns="0" rIns="0" bIns="0" rtlCol="0" anchor="t"/>
          <a:lstStyle/>
          <a:p>
            <a:pPr algn="l" indent="0" marL="0">
              <a:lnSpc>
                <a:spcPts val="2100"/>
              </a:lnSpc>
              <a:buNone/>
            </a:pPr>
            <a:r>
              <a:rPr lang="en-US" sz="1650" dirty="0">
                <a:solidFill>
                  <a:srgbClr val="CFD0D8"/>
                </a:solidFill>
                <a:latin typeface="Instrument Sans Semi Bold" pitchFamily="34" charset="0"/>
                <a:ea typeface="Instrument Sans Semi Bold" pitchFamily="34" charset="-122"/>
                <a:cs typeface="Instrument Sans Semi Bold" pitchFamily="34" charset="-120"/>
              </a:rPr>
              <a:t>API Security</a:t>
            </a:r>
            <a:endParaRPr lang="en-US" sz="1650" dirty="0"/>
          </a:p>
        </p:txBody>
      </p:sp>
      <p:sp>
        <p:nvSpPr>
          <p:cNvPr id="15" name="Text 13"/>
          <p:cNvSpPr/>
          <p:nvPr/>
        </p:nvSpPr>
        <p:spPr>
          <a:xfrm>
            <a:off x="1243846" y="5390555"/>
            <a:ext cx="12700278" cy="274439"/>
          </a:xfrm>
          <a:prstGeom prst="rect">
            <a:avLst/>
          </a:prstGeom>
          <a:noFill/>
          <a:ln/>
        </p:spPr>
        <p:txBody>
          <a:bodyPr wrap="none" lIns="0" tIns="0" rIns="0" bIns="0" rtlCol="0" anchor="t"/>
          <a:lstStyle/>
          <a:p>
            <a:pPr algn="l" indent="0" marL="0">
              <a:lnSpc>
                <a:spcPts val="215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Use WAF and rate-limiting on public APIs.</a:t>
            </a:r>
            <a:endParaRPr lang="en-US" sz="1350" dirty="0"/>
          </a:p>
        </p:txBody>
      </p:sp>
      <p:sp>
        <p:nvSpPr>
          <p:cNvPr id="16" name="Shape 14"/>
          <p:cNvSpPr/>
          <p:nvPr/>
        </p:nvSpPr>
        <p:spPr>
          <a:xfrm>
            <a:off x="686276" y="6008132"/>
            <a:ext cx="386001" cy="386001"/>
          </a:xfrm>
          <a:prstGeom prst="roundRect">
            <a:avLst>
              <a:gd name="adj" fmla="val 18670"/>
            </a:avLst>
          </a:prstGeom>
          <a:solidFill>
            <a:srgbClr val="3D3D42"/>
          </a:solidFill>
          <a:ln w="7620">
            <a:solidFill>
              <a:srgbClr val="56565B"/>
            </a:solidFill>
            <a:prstDash val="solid"/>
          </a:ln>
        </p:spPr>
      </p:sp>
      <p:sp>
        <p:nvSpPr>
          <p:cNvPr id="17" name="Text 15"/>
          <p:cNvSpPr/>
          <p:nvPr/>
        </p:nvSpPr>
        <p:spPr>
          <a:xfrm>
            <a:off x="1243846" y="6067068"/>
            <a:ext cx="2144673" cy="268010"/>
          </a:xfrm>
          <a:prstGeom prst="rect">
            <a:avLst/>
          </a:prstGeom>
          <a:noFill/>
          <a:ln/>
        </p:spPr>
        <p:txBody>
          <a:bodyPr wrap="none" lIns="0" tIns="0" rIns="0" bIns="0" rtlCol="0" anchor="t"/>
          <a:lstStyle/>
          <a:p>
            <a:pPr algn="l" indent="0" marL="0">
              <a:lnSpc>
                <a:spcPts val="2100"/>
              </a:lnSpc>
              <a:buNone/>
            </a:pPr>
            <a:r>
              <a:rPr lang="en-US" sz="1650" dirty="0">
                <a:solidFill>
                  <a:srgbClr val="CFD0D8"/>
                </a:solidFill>
                <a:latin typeface="Instrument Sans Semi Bold" pitchFamily="34" charset="0"/>
                <a:ea typeface="Instrument Sans Semi Bold" pitchFamily="34" charset="-122"/>
                <a:cs typeface="Instrument Sans Semi Bold" pitchFamily="34" charset="-120"/>
              </a:rPr>
              <a:t>Code Audits</a:t>
            </a:r>
            <a:endParaRPr lang="en-US" sz="1650" dirty="0"/>
          </a:p>
        </p:txBody>
      </p:sp>
      <p:sp>
        <p:nvSpPr>
          <p:cNvPr id="18" name="Text 16"/>
          <p:cNvSpPr/>
          <p:nvPr/>
        </p:nvSpPr>
        <p:spPr>
          <a:xfrm>
            <a:off x="1243846" y="6437948"/>
            <a:ext cx="12700278" cy="274439"/>
          </a:xfrm>
          <a:prstGeom prst="rect">
            <a:avLst/>
          </a:prstGeom>
          <a:noFill/>
          <a:ln/>
        </p:spPr>
        <p:txBody>
          <a:bodyPr wrap="none" lIns="0" tIns="0" rIns="0" bIns="0" rtlCol="0" anchor="t"/>
          <a:lstStyle/>
          <a:p>
            <a:pPr algn="l" indent="0" marL="0">
              <a:lnSpc>
                <a:spcPts val="215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Regularly audit GitHub projects for leaked API keys or sensitive files.</a:t>
            </a:r>
            <a:endParaRPr lang="en-US" sz="1350" dirty="0"/>
          </a:p>
        </p:txBody>
      </p:sp>
      <p:sp>
        <p:nvSpPr>
          <p:cNvPr id="19" name="Shape 17"/>
          <p:cNvSpPr/>
          <p:nvPr/>
        </p:nvSpPr>
        <p:spPr>
          <a:xfrm>
            <a:off x="686276" y="7055525"/>
            <a:ext cx="386001" cy="386001"/>
          </a:xfrm>
          <a:prstGeom prst="roundRect">
            <a:avLst>
              <a:gd name="adj" fmla="val 18670"/>
            </a:avLst>
          </a:prstGeom>
          <a:solidFill>
            <a:srgbClr val="3D3D42"/>
          </a:solidFill>
          <a:ln w="7620">
            <a:solidFill>
              <a:srgbClr val="56565B"/>
            </a:solidFill>
            <a:prstDash val="solid"/>
          </a:ln>
        </p:spPr>
      </p:sp>
      <p:sp>
        <p:nvSpPr>
          <p:cNvPr id="20" name="Text 18"/>
          <p:cNvSpPr/>
          <p:nvPr/>
        </p:nvSpPr>
        <p:spPr>
          <a:xfrm>
            <a:off x="1243846" y="7114461"/>
            <a:ext cx="2144673" cy="268010"/>
          </a:xfrm>
          <a:prstGeom prst="rect">
            <a:avLst/>
          </a:prstGeom>
          <a:noFill/>
          <a:ln/>
        </p:spPr>
        <p:txBody>
          <a:bodyPr wrap="none" lIns="0" tIns="0" rIns="0" bIns="0" rtlCol="0" anchor="t"/>
          <a:lstStyle/>
          <a:p>
            <a:pPr algn="l" indent="0" marL="0">
              <a:lnSpc>
                <a:spcPts val="2100"/>
              </a:lnSpc>
              <a:buNone/>
            </a:pPr>
            <a:r>
              <a:rPr lang="en-US" sz="1650" dirty="0">
                <a:solidFill>
                  <a:srgbClr val="CFD0D8"/>
                </a:solidFill>
                <a:latin typeface="Instrument Sans Semi Bold" pitchFamily="34" charset="0"/>
                <a:ea typeface="Instrument Sans Semi Bold" pitchFamily="34" charset="-122"/>
                <a:cs typeface="Instrument Sans Semi Bold" pitchFamily="34" charset="-120"/>
              </a:rPr>
              <a:t>Threat Intelligence</a:t>
            </a:r>
            <a:endParaRPr lang="en-US" sz="1650" dirty="0"/>
          </a:p>
        </p:txBody>
      </p:sp>
      <p:sp>
        <p:nvSpPr>
          <p:cNvPr id="21" name="Text 19"/>
          <p:cNvSpPr/>
          <p:nvPr/>
        </p:nvSpPr>
        <p:spPr>
          <a:xfrm>
            <a:off x="1243846" y="7485340"/>
            <a:ext cx="12700278" cy="274439"/>
          </a:xfrm>
          <a:prstGeom prst="rect">
            <a:avLst/>
          </a:prstGeom>
          <a:noFill/>
          <a:ln/>
        </p:spPr>
        <p:txBody>
          <a:bodyPr wrap="none" lIns="0" tIns="0" rIns="0" bIns="0" rtlCol="0" anchor="t"/>
          <a:lstStyle/>
          <a:p>
            <a:pPr algn="l" indent="0" marL="0">
              <a:lnSpc>
                <a:spcPts val="2150"/>
              </a:lnSpc>
              <a:buNone/>
            </a:pPr>
            <a:r>
              <a:rPr lang="en-US" sz="1350" dirty="0">
                <a:solidFill>
                  <a:srgbClr val="CFD0D8"/>
                </a:solidFill>
                <a:latin typeface="Instrument Sans Medium" pitchFamily="34" charset="0"/>
                <a:ea typeface="Instrument Sans Medium" pitchFamily="34" charset="-122"/>
                <a:cs typeface="Instrument Sans Medium" pitchFamily="34" charset="-120"/>
              </a:rPr>
              <a:t>Utilise threat intelligence tools to stay informed about FinTech threats.</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186101" y="1626632"/>
            <a:ext cx="6847284" cy="855821"/>
          </a:xfrm>
          <a:prstGeom prst="rect">
            <a:avLst/>
          </a:prstGeom>
          <a:noFill/>
          <a:ln/>
        </p:spPr>
        <p:txBody>
          <a:bodyPr wrap="none" lIns="0" tIns="0" rIns="0" bIns="0" rtlCol="0" anchor="t"/>
          <a:lstStyle/>
          <a:p>
            <a:pPr algn="ctr" indent="0" marL="0">
              <a:lnSpc>
                <a:spcPts val="6700"/>
              </a:lnSpc>
              <a:buNone/>
            </a:pPr>
            <a:r>
              <a:rPr lang="en-US" sz="5350" dirty="0">
                <a:solidFill>
                  <a:srgbClr val="CBCCCE"/>
                </a:solidFill>
                <a:latin typeface="Instrument Sans Semi Bold" pitchFamily="34" charset="0"/>
                <a:ea typeface="Instrument Sans Semi Bold" pitchFamily="34" charset="-122"/>
                <a:cs typeface="Instrument Sans Semi Bold" pitchFamily="34" charset="-120"/>
              </a:rPr>
              <a:t>THANK YOU</a:t>
            </a:r>
            <a:endParaRPr lang="en-US" sz="5350" dirty="0"/>
          </a:p>
        </p:txBody>
      </p:sp>
      <p:sp>
        <p:nvSpPr>
          <p:cNvPr id="3" name="Text 1"/>
          <p:cNvSpPr/>
          <p:nvPr/>
        </p:nvSpPr>
        <p:spPr>
          <a:xfrm>
            <a:off x="2625090" y="2680811"/>
            <a:ext cx="3969425" cy="496133"/>
          </a:xfrm>
          <a:prstGeom prst="rect">
            <a:avLst/>
          </a:prstGeom>
          <a:noFill/>
          <a:ln/>
        </p:spPr>
        <p:txBody>
          <a:bodyPr wrap="none" lIns="0" tIns="0" rIns="0" bIns="0" rtlCol="0" anchor="t"/>
          <a:lstStyle/>
          <a:p>
            <a:pPr algn="ctr" indent="0" marL="0">
              <a:lnSpc>
                <a:spcPts val="3900"/>
              </a:lnSpc>
              <a:buNone/>
            </a:pPr>
            <a:r>
              <a:rPr lang="en-US" sz="3100" dirty="0">
                <a:solidFill>
                  <a:srgbClr val="CBCCCE"/>
                </a:solidFill>
                <a:latin typeface="Instrument Sans Semi Bold" pitchFamily="34" charset="0"/>
                <a:ea typeface="Instrument Sans Semi Bold" pitchFamily="34" charset="-122"/>
                <a:cs typeface="Instrument Sans Semi Bold" pitchFamily="34" charset="-120"/>
              </a:rPr>
              <a:t>Any Questions?</a:t>
            </a:r>
            <a:endParaRPr lang="en-US" sz="3100" dirty="0"/>
          </a:p>
        </p:txBody>
      </p:sp>
      <p:pic>
        <p:nvPicPr>
          <p:cNvPr id="4" name="Image 0" descr="preencoded.png">    </p:cNvPr>
          <p:cNvPicPr>
            <a:picLocks noChangeAspect="1"/>
          </p:cNvPicPr>
          <p:nvPr/>
        </p:nvPicPr>
        <p:blipFill>
          <a:blip r:embed="rId1"/>
          <a:stretch>
            <a:fillRect/>
          </a:stretch>
        </p:blipFill>
        <p:spPr>
          <a:xfrm>
            <a:off x="8917543" y="1651516"/>
            <a:ext cx="4926568" cy="49265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130034"/>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CBCCCE"/>
                </a:solidFill>
                <a:latin typeface="Instrument Sans Semi Bold" pitchFamily="34" charset="0"/>
                <a:ea typeface="Instrument Sans Semi Bold" pitchFamily="34" charset="-122"/>
                <a:cs typeface="Instrument Sans Semi Bold" pitchFamily="34" charset="-120"/>
              </a:rPr>
              <a:t>Introduction </a:t>
            </a:r>
            <a:endParaRPr lang="en-US" sz="3900" dirty="0"/>
          </a:p>
        </p:txBody>
      </p:sp>
      <p:sp>
        <p:nvSpPr>
          <p:cNvPr id="3" name="Text 1"/>
          <p:cNvSpPr/>
          <p:nvPr/>
        </p:nvSpPr>
        <p:spPr>
          <a:xfrm>
            <a:off x="793790" y="414694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This report provides a comprehensive analysis of Raptack's digital footprint, security posture, and threat landscape. Our objective was to uncover publicly available data that could expose the organization to potential cybersecurity threats, using strictly passive intelligence gathering techniques.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97844"/>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CBCCCE"/>
                </a:solidFill>
                <a:latin typeface="Instrument Sans Semi Bold" pitchFamily="34" charset="0"/>
                <a:ea typeface="Instrument Sans Semi Bold" pitchFamily="34" charset="-122"/>
                <a:cs typeface="Instrument Sans Semi Bold" pitchFamily="34" charset="-120"/>
              </a:rPr>
              <a:t>Executive Summary: </a:t>
            </a:r>
            <a:endParaRPr lang="en-US" sz="3900" dirty="0"/>
          </a:p>
        </p:txBody>
      </p:sp>
      <p:sp>
        <p:nvSpPr>
          <p:cNvPr id="4" name="Text 1"/>
          <p:cNvSpPr/>
          <p:nvPr/>
        </p:nvSpPr>
        <p:spPr>
          <a:xfrm>
            <a:off x="793790" y="2715578"/>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Through passive intelligence gathering, we uncovered sensitive information including subdomains, SSL certificates, IP infrastructure, employee activity, emails, job postings, and code exposure on open-source platforms.</a:t>
            </a:r>
            <a:endParaRPr lang="en-US" sz="1550" dirty="0"/>
          </a:p>
        </p:txBody>
      </p:sp>
      <p:sp>
        <p:nvSpPr>
          <p:cNvPr id="5" name="Text 2"/>
          <p:cNvSpPr/>
          <p:nvPr/>
        </p:nvSpPr>
        <p:spPr>
          <a:xfrm>
            <a:off x="793790" y="3891439"/>
            <a:ext cx="7556421" cy="2540318"/>
          </a:xfrm>
          <a:prstGeom prst="rect">
            <a:avLst/>
          </a:prstGeom>
          <a:noFill/>
          <a:ln/>
        </p:spPr>
        <p:txBody>
          <a:bodyPr wrap="squar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The most likely and dangerous threat actor to Raptack is FIN7 (Carbanak Group), a financially motivated and highly sophisticated cybercrime group known for targeting payment systems, banks, and FinTech platforms. FIN7 has a history of using spear phishing, custom backdoors, and credential theft to infiltrate and exploit financial organizations. Their tactics and techniques have been mapped using the MITRE ATT&amp;CK framework to better understand their attack lifecycle and inform actionable recommendations to reduce Raptack’s exposure to such advanced persistent threats.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838"/>
          </a:xfrm>
          <a:prstGeom prst="rect">
            <a:avLst/>
          </a:prstGeom>
        </p:spPr>
      </p:pic>
      <p:sp>
        <p:nvSpPr>
          <p:cNvPr id="3" name="Text 0"/>
          <p:cNvSpPr/>
          <p:nvPr/>
        </p:nvSpPr>
        <p:spPr>
          <a:xfrm>
            <a:off x="762119" y="523875"/>
            <a:ext cx="7619762" cy="1190863"/>
          </a:xfrm>
          <a:prstGeom prst="rect">
            <a:avLst/>
          </a:prstGeom>
          <a:noFill/>
          <a:ln/>
        </p:spPr>
        <p:txBody>
          <a:bodyPr wrap="square" lIns="0" tIns="0" rIns="0" bIns="0" rtlCol="0" anchor="t"/>
          <a:lstStyle/>
          <a:p>
            <a:pPr algn="l" indent="0" marL="0">
              <a:lnSpc>
                <a:spcPts val="4650"/>
              </a:lnSpc>
              <a:buNone/>
            </a:pPr>
            <a:r>
              <a:rPr lang="en-US" sz="3750" dirty="0">
                <a:solidFill>
                  <a:srgbClr val="CBCCCE"/>
                </a:solidFill>
                <a:latin typeface="Instrument Sans Semi Bold" pitchFamily="34" charset="0"/>
                <a:ea typeface="Instrument Sans Semi Bold" pitchFamily="34" charset="-122"/>
                <a:cs typeface="Instrument Sans Semi Bold" pitchFamily="34" charset="-120"/>
              </a:rPr>
              <a:t>Threat Profile: FIN7 (Carbanak Group)</a:t>
            </a:r>
            <a:endParaRPr lang="en-US" sz="3750" dirty="0"/>
          </a:p>
        </p:txBody>
      </p:sp>
      <p:sp>
        <p:nvSpPr>
          <p:cNvPr id="4" name="Text 1"/>
          <p:cNvSpPr/>
          <p:nvPr/>
        </p:nvSpPr>
        <p:spPr>
          <a:xfrm>
            <a:off x="762119" y="2000488"/>
            <a:ext cx="7619762" cy="1219200"/>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FIN7 is a sophisticated cybercrime group with a long-standing focus on the financial sector, having stolen over a billion dollars globally. They are known for targeted spear phishing campaigns and deploying custom malware like Carbanak or Griffon to exfiltrate financial data and execute fraudulent transactions.</a:t>
            </a:r>
            <a:endParaRPr lang="en-US" sz="1500" dirty="0"/>
          </a:p>
        </p:txBody>
      </p:sp>
      <p:sp>
        <p:nvSpPr>
          <p:cNvPr id="5" name="Shape 2"/>
          <p:cNvSpPr/>
          <p:nvPr/>
        </p:nvSpPr>
        <p:spPr>
          <a:xfrm>
            <a:off x="762119" y="3434001"/>
            <a:ext cx="428625" cy="428625"/>
          </a:xfrm>
          <a:prstGeom prst="roundRect">
            <a:avLst>
              <a:gd name="adj" fmla="val 18670"/>
            </a:avLst>
          </a:prstGeom>
          <a:solidFill>
            <a:srgbClr val="3D3D42"/>
          </a:solidFill>
          <a:ln w="7620">
            <a:solidFill>
              <a:srgbClr val="56565B"/>
            </a:solidFill>
            <a:prstDash val="solid"/>
          </a:ln>
        </p:spPr>
      </p:sp>
      <p:sp>
        <p:nvSpPr>
          <p:cNvPr id="6" name="Text 3"/>
          <p:cNvSpPr/>
          <p:nvPr/>
        </p:nvSpPr>
        <p:spPr>
          <a:xfrm>
            <a:off x="1381244" y="3499485"/>
            <a:ext cx="2381607" cy="297656"/>
          </a:xfrm>
          <a:prstGeom prst="rect">
            <a:avLst/>
          </a:prstGeom>
          <a:noFill/>
          <a:ln/>
        </p:spPr>
        <p:txBody>
          <a:bodyPr wrap="none" lIns="0" tIns="0" rIns="0" bIns="0" rtlCol="0" anchor="t"/>
          <a:lstStyle/>
          <a:p>
            <a:pPr algn="l" indent="0" marL="0">
              <a:lnSpc>
                <a:spcPts val="230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Initial Access</a:t>
            </a:r>
            <a:endParaRPr lang="en-US" sz="1850" dirty="0"/>
          </a:p>
        </p:txBody>
      </p:sp>
      <p:sp>
        <p:nvSpPr>
          <p:cNvPr id="7" name="Text 4"/>
          <p:cNvSpPr/>
          <p:nvPr/>
        </p:nvSpPr>
        <p:spPr>
          <a:xfrm>
            <a:off x="1381244" y="3911441"/>
            <a:ext cx="7000637" cy="304800"/>
          </a:xfrm>
          <a:prstGeom prst="rect">
            <a:avLst/>
          </a:prstGeom>
          <a:noFill/>
          <a:ln/>
        </p:spPr>
        <p:txBody>
          <a:bodyPr wrap="none" lIns="0" tIns="0" rIns="0" bIns="0" rtlCol="0" anchor="t"/>
          <a:lstStyle/>
          <a:p>
            <a:pPr algn="l" indent="0" marL="0">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Highly customized phishing emails.</a:t>
            </a:r>
            <a:endParaRPr lang="en-US" sz="1500" dirty="0"/>
          </a:p>
        </p:txBody>
      </p:sp>
      <p:sp>
        <p:nvSpPr>
          <p:cNvPr id="8" name="Shape 5"/>
          <p:cNvSpPr/>
          <p:nvPr/>
        </p:nvSpPr>
        <p:spPr>
          <a:xfrm>
            <a:off x="762119" y="4597241"/>
            <a:ext cx="428625" cy="428625"/>
          </a:xfrm>
          <a:prstGeom prst="roundRect">
            <a:avLst>
              <a:gd name="adj" fmla="val 18670"/>
            </a:avLst>
          </a:prstGeom>
          <a:solidFill>
            <a:srgbClr val="3D3D42"/>
          </a:solidFill>
          <a:ln w="7620">
            <a:solidFill>
              <a:srgbClr val="56565B"/>
            </a:solidFill>
            <a:prstDash val="solid"/>
          </a:ln>
        </p:spPr>
      </p:sp>
      <p:sp>
        <p:nvSpPr>
          <p:cNvPr id="9" name="Text 6"/>
          <p:cNvSpPr/>
          <p:nvPr/>
        </p:nvSpPr>
        <p:spPr>
          <a:xfrm>
            <a:off x="1381244" y="4662726"/>
            <a:ext cx="2381607" cy="297656"/>
          </a:xfrm>
          <a:prstGeom prst="rect">
            <a:avLst/>
          </a:prstGeom>
          <a:noFill/>
          <a:ln/>
        </p:spPr>
        <p:txBody>
          <a:bodyPr wrap="none" lIns="0" tIns="0" rIns="0" bIns="0" rtlCol="0" anchor="t"/>
          <a:lstStyle/>
          <a:p>
            <a:pPr algn="l" indent="0" marL="0">
              <a:lnSpc>
                <a:spcPts val="230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Execution</a:t>
            </a:r>
            <a:endParaRPr lang="en-US" sz="1850" dirty="0"/>
          </a:p>
        </p:txBody>
      </p:sp>
      <p:sp>
        <p:nvSpPr>
          <p:cNvPr id="10" name="Text 7"/>
          <p:cNvSpPr/>
          <p:nvPr/>
        </p:nvSpPr>
        <p:spPr>
          <a:xfrm>
            <a:off x="1381244" y="5074682"/>
            <a:ext cx="7000637" cy="304800"/>
          </a:xfrm>
          <a:prstGeom prst="rect">
            <a:avLst/>
          </a:prstGeom>
          <a:noFill/>
          <a:ln/>
        </p:spPr>
        <p:txBody>
          <a:bodyPr wrap="none" lIns="0" tIns="0" rIns="0" bIns="0" rtlCol="0" anchor="t"/>
          <a:lstStyle/>
          <a:p>
            <a:pPr algn="l" indent="0" marL="0">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Malicious scripts and macro-enabled documents.</a:t>
            </a:r>
            <a:endParaRPr lang="en-US" sz="1500" dirty="0"/>
          </a:p>
        </p:txBody>
      </p:sp>
      <p:sp>
        <p:nvSpPr>
          <p:cNvPr id="11" name="Shape 8"/>
          <p:cNvSpPr/>
          <p:nvPr/>
        </p:nvSpPr>
        <p:spPr>
          <a:xfrm>
            <a:off x="762119" y="5760482"/>
            <a:ext cx="428625" cy="428625"/>
          </a:xfrm>
          <a:prstGeom prst="roundRect">
            <a:avLst>
              <a:gd name="adj" fmla="val 18670"/>
            </a:avLst>
          </a:prstGeom>
          <a:solidFill>
            <a:srgbClr val="3D3D42"/>
          </a:solidFill>
          <a:ln w="7620">
            <a:solidFill>
              <a:srgbClr val="56565B"/>
            </a:solidFill>
            <a:prstDash val="solid"/>
          </a:ln>
        </p:spPr>
      </p:sp>
      <p:sp>
        <p:nvSpPr>
          <p:cNvPr id="12" name="Text 9"/>
          <p:cNvSpPr/>
          <p:nvPr/>
        </p:nvSpPr>
        <p:spPr>
          <a:xfrm>
            <a:off x="1381244" y="5825966"/>
            <a:ext cx="2381607" cy="297656"/>
          </a:xfrm>
          <a:prstGeom prst="rect">
            <a:avLst/>
          </a:prstGeom>
          <a:noFill/>
          <a:ln/>
        </p:spPr>
        <p:txBody>
          <a:bodyPr wrap="none" lIns="0" tIns="0" rIns="0" bIns="0" rtlCol="0" anchor="t"/>
          <a:lstStyle/>
          <a:p>
            <a:pPr algn="l" indent="0" marL="0">
              <a:lnSpc>
                <a:spcPts val="230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Persistence</a:t>
            </a:r>
            <a:endParaRPr lang="en-US" sz="1850" dirty="0"/>
          </a:p>
        </p:txBody>
      </p:sp>
      <p:sp>
        <p:nvSpPr>
          <p:cNvPr id="13" name="Text 10"/>
          <p:cNvSpPr/>
          <p:nvPr/>
        </p:nvSpPr>
        <p:spPr>
          <a:xfrm>
            <a:off x="1381244" y="6237923"/>
            <a:ext cx="7000637" cy="304800"/>
          </a:xfrm>
          <a:prstGeom prst="rect">
            <a:avLst/>
          </a:prstGeom>
          <a:noFill/>
          <a:ln/>
        </p:spPr>
        <p:txBody>
          <a:bodyPr wrap="none" lIns="0" tIns="0" rIns="0" bIns="0" rtlCol="0" anchor="t"/>
          <a:lstStyle/>
          <a:p>
            <a:pPr algn="l" indent="0" marL="0">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Backdoors or registry modifications.</a:t>
            </a:r>
            <a:endParaRPr lang="en-US" sz="1500" dirty="0"/>
          </a:p>
        </p:txBody>
      </p:sp>
      <p:sp>
        <p:nvSpPr>
          <p:cNvPr id="14" name="Shape 11"/>
          <p:cNvSpPr/>
          <p:nvPr/>
        </p:nvSpPr>
        <p:spPr>
          <a:xfrm>
            <a:off x="762119" y="6923723"/>
            <a:ext cx="428625" cy="428625"/>
          </a:xfrm>
          <a:prstGeom prst="roundRect">
            <a:avLst>
              <a:gd name="adj" fmla="val 18670"/>
            </a:avLst>
          </a:prstGeom>
          <a:solidFill>
            <a:srgbClr val="3D3D42"/>
          </a:solidFill>
          <a:ln w="7620">
            <a:solidFill>
              <a:srgbClr val="56565B"/>
            </a:solidFill>
            <a:prstDash val="solid"/>
          </a:ln>
        </p:spPr>
      </p:sp>
      <p:sp>
        <p:nvSpPr>
          <p:cNvPr id="15" name="Text 12"/>
          <p:cNvSpPr/>
          <p:nvPr/>
        </p:nvSpPr>
        <p:spPr>
          <a:xfrm>
            <a:off x="1381244" y="6989207"/>
            <a:ext cx="2381607" cy="297656"/>
          </a:xfrm>
          <a:prstGeom prst="rect">
            <a:avLst/>
          </a:prstGeom>
          <a:noFill/>
          <a:ln/>
        </p:spPr>
        <p:txBody>
          <a:bodyPr wrap="none" lIns="0" tIns="0" rIns="0" bIns="0" rtlCol="0" anchor="t"/>
          <a:lstStyle/>
          <a:p>
            <a:pPr algn="l" indent="0" marL="0">
              <a:lnSpc>
                <a:spcPts val="2300"/>
              </a:lnSpc>
              <a:buNone/>
            </a:pPr>
            <a:r>
              <a:rPr lang="en-US" sz="1850" dirty="0">
                <a:solidFill>
                  <a:srgbClr val="CFD0D8"/>
                </a:solidFill>
                <a:latin typeface="Instrument Sans Semi Bold" pitchFamily="34" charset="0"/>
                <a:ea typeface="Instrument Sans Semi Bold" pitchFamily="34" charset="-122"/>
                <a:cs typeface="Instrument Sans Semi Bold" pitchFamily="34" charset="-120"/>
              </a:rPr>
              <a:t>Credential Access</a:t>
            </a:r>
            <a:endParaRPr lang="en-US" sz="1850" dirty="0"/>
          </a:p>
        </p:txBody>
      </p:sp>
      <p:sp>
        <p:nvSpPr>
          <p:cNvPr id="16" name="Text 13"/>
          <p:cNvSpPr/>
          <p:nvPr/>
        </p:nvSpPr>
        <p:spPr>
          <a:xfrm>
            <a:off x="1381244" y="7401163"/>
            <a:ext cx="7000637" cy="304800"/>
          </a:xfrm>
          <a:prstGeom prst="rect">
            <a:avLst/>
          </a:prstGeom>
          <a:noFill/>
          <a:ln/>
        </p:spPr>
        <p:txBody>
          <a:bodyPr wrap="none" lIns="0" tIns="0" rIns="0" bIns="0" rtlCol="0" anchor="t"/>
          <a:lstStyle/>
          <a:p>
            <a:pPr algn="l" indent="0" marL="0">
              <a:lnSpc>
                <a:spcPts val="240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Dumping credentials from memory.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6760" y="662464"/>
            <a:ext cx="5938242" cy="583525"/>
          </a:xfrm>
          <a:prstGeom prst="rect">
            <a:avLst/>
          </a:prstGeom>
          <a:noFill/>
          <a:ln/>
        </p:spPr>
        <p:txBody>
          <a:bodyPr wrap="none" lIns="0" tIns="0" rIns="0" bIns="0" rtlCol="0" anchor="t"/>
          <a:lstStyle/>
          <a:p>
            <a:pPr algn="l" indent="0" marL="0">
              <a:lnSpc>
                <a:spcPts val="4550"/>
              </a:lnSpc>
              <a:buNone/>
            </a:pPr>
            <a:r>
              <a:rPr lang="en-US" sz="3650" dirty="0">
                <a:solidFill>
                  <a:srgbClr val="CBCCCE"/>
                </a:solidFill>
                <a:latin typeface="Instrument Sans Semi Bold" pitchFamily="34" charset="0"/>
                <a:ea typeface="Instrument Sans Semi Bold" pitchFamily="34" charset="-122"/>
                <a:cs typeface="Instrument Sans Semi Bold" pitchFamily="34" charset="-120"/>
              </a:rPr>
              <a:t>Tools and Techniques Used</a:t>
            </a:r>
            <a:endParaRPr lang="en-US" sz="3650" dirty="0"/>
          </a:p>
        </p:txBody>
      </p:sp>
      <p:sp>
        <p:nvSpPr>
          <p:cNvPr id="3" name="Text 1"/>
          <p:cNvSpPr/>
          <p:nvPr/>
        </p:nvSpPr>
        <p:spPr>
          <a:xfrm>
            <a:off x="746760" y="1619369"/>
            <a:ext cx="13136880" cy="597218"/>
          </a:xfrm>
          <a:prstGeom prst="rect">
            <a:avLst/>
          </a:prstGeom>
          <a:noFill/>
          <a:ln/>
        </p:spPr>
        <p:txBody>
          <a:bodyPr wrap="square" lIns="0" tIns="0" rIns="0" bIns="0" rtlCol="0" anchor="t"/>
          <a:lstStyle/>
          <a:p>
            <a:pPr algn="l" indent="0" marL="0">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A combination of OSINT tools and analytical techniques were used to discover and assess Raptack's digital footprint, exposed assets, and potential vulnerabilities.</a:t>
            </a:r>
            <a:endParaRPr lang="en-US" sz="1450" dirty="0"/>
          </a:p>
        </p:txBody>
      </p:sp>
      <p:pic>
        <p:nvPicPr>
          <p:cNvPr id="4" name="Image 0" descr="preencoded.png">    </p:cNvPr>
          <p:cNvPicPr>
            <a:picLocks noChangeAspect="1"/>
          </p:cNvPicPr>
          <p:nvPr/>
        </p:nvPicPr>
        <p:blipFill>
          <a:blip r:embed="rId1"/>
          <a:stretch>
            <a:fillRect/>
          </a:stretch>
        </p:blipFill>
        <p:spPr>
          <a:xfrm>
            <a:off x="746760" y="2426613"/>
            <a:ext cx="466725" cy="466725"/>
          </a:xfrm>
          <a:prstGeom prst="rect">
            <a:avLst/>
          </a:prstGeom>
        </p:spPr>
      </p:pic>
      <p:sp>
        <p:nvSpPr>
          <p:cNvPr id="5" name="Text 2"/>
          <p:cNvSpPr/>
          <p:nvPr/>
        </p:nvSpPr>
        <p:spPr>
          <a:xfrm>
            <a:off x="746760" y="3126700"/>
            <a:ext cx="2333863" cy="29170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theHarvester</a:t>
            </a:r>
            <a:endParaRPr lang="en-US" sz="1800" dirty="0"/>
          </a:p>
        </p:txBody>
      </p:sp>
      <p:sp>
        <p:nvSpPr>
          <p:cNvPr id="6" name="Text 3"/>
          <p:cNvSpPr/>
          <p:nvPr/>
        </p:nvSpPr>
        <p:spPr>
          <a:xfrm>
            <a:off x="746760" y="3530322"/>
            <a:ext cx="6451759" cy="298609"/>
          </a:xfrm>
          <a:prstGeom prst="rect">
            <a:avLst/>
          </a:prstGeom>
          <a:noFill/>
          <a:ln/>
        </p:spPr>
        <p:txBody>
          <a:bodyPr wrap="none" lIns="0" tIns="0" rIns="0" bIns="0" rtlCol="0" anchor="t"/>
          <a:lstStyle/>
          <a:p>
            <a:pPr algn="l" indent="0" marL="0">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Harvests emails, subdomains, ASNs, IPs, and DNS info.</a:t>
            </a:r>
            <a:endParaRPr lang="en-US" sz="1450" dirty="0"/>
          </a:p>
        </p:txBody>
      </p:sp>
      <p:pic>
        <p:nvPicPr>
          <p:cNvPr id="7" name="Image 1" descr="preencoded.png">    </p:cNvPr>
          <p:cNvPicPr>
            <a:picLocks noChangeAspect="1"/>
          </p:cNvPicPr>
          <p:nvPr/>
        </p:nvPicPr>
        <p:blipFill>
          <a:blip r:embed="rId2"/>
          <a:stretch>
            <a:fillRect/>
          </a:stretch>
        </p:blipFill>
        <p:spPr>
          <a:xfrm>
            <a:off x="7431881" y="2426613"/>
            <a:ext cx="466725" cy="466725"/>
          </a:xfrm>
          <a:prstGeom prst="rect">
            <a:avLst/>
          </a:prstGeom>
        </p:spPr>
      </p:pic>
      <p:sp>
        <p:nvSpPr>
          <p:cNvPr id="8" name="Text 4"/>
          <p:cNvSpPr/>
          <p:nvPr/>
        </p:nvSpPr>
        <p:spPr>
          <a:xfrm>
            <a:off x="7431881" y="3126700"/>
            <a:ext cx="2333863" cy="29170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Google Dorking</a:t>
            </a:r>
            <a:endParaRPr lang="en-US" sz="1800" dirty="0"/>
          </a:p>
        </p:txBody>
      </p:sp>
      <p:sp>
        <p:nvSpPr>
          <p:cNvPr id="9" name="Text 5"/>
          <p:cNvSpPr/>
          <p:nvPr/>
        </p:nvSpPr>
        <p:spPr>
          <a:xfrm>
            <a:off x="7431881" y="3530322"/>
            <a:ext cx="6451759" cy="298609"/>
          </a:xfrm>
          <a:prstGeom prst="rect">
            <a:avLst/>
          </a:prstGeom>
          <a:noFill/>
          <a:ln/>
        </p:spPr>
        <p:txBody>
          <a:bodyPr wrap="none" lIns="0" tIns="0" rIns="0" bIns="0" rtlCol="0" anchor="t"/>
          <a:lstStyle/>
          <a:p>
            <a:pPr algn="l" indent="0" marL="0">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Leverages advanced search operators for sensitive indexed information.</a:t>
            </a:r>
            <a:endParaRPr lang="en-US" sz="1450" dirty="0"/>
          </a:p>
        </p:txBody>
      </p:sp>
      <p:pic>
        <p:nvPicPr>
          <p:cNvPr id="10" name="Image 2" descr="preencoded.png">    </p:cNvPr>
          <p:cNvPicPr>
            <a:picLocks noChangeAspect="1"/>
          </p:cNvPicPr>
          <p:nvPr/>
        </p:nvPicPr>
        <p:blipFill>
          <a:blip r:embed="rId3"/>
          <a:stretch>
            <a:fillRect/>
          </a:stretch>
        </p:blipFill>
        <p:spPr>
          <a:xfrm>
            <a:off x="746760" y="4295656"/>
            <a:ext cx="466725" cy="466725"/>
          </a:xfrm>
          <a:prstGeom prst="rect">
            <a:avLst/>
          </a:prstGeom>
        </p:spPr>
      </p:pic>
      <p:sp>
        <p:nvSpPr>
          <p:cNvPr id="11" name="Text 6"/>
          <p:cNvSpPr/>
          <p:nvPr/>
        </p:nvSpPr>
        <p:spPr>
          <a:xfrm>
            <a:off x="746760" y="4995743"/>
            <a:ext cx="2333863" cy="29170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Crt.sh</a:t>
            </a:r>
            <a:endParaRPr lang="en-US" sz="1800" dirty="0"/>
          </a:p>
        </p:txBody>
      </p:sp>
      <p:sp>
        <p:nvSpPr>
          <p:cNvPr id="12" name="Text 7"/>
          <p:cNvSpPr/>
          <p:nvPr/>
        </p:nvSpPr>
        <p:spPr>
          <a:xfrm>
            <a:off x="746760" y="5399365"/>
            <a:ext cx="6451759" cy="298609"/>
          </a:xfrm>
          <a:prstGeom prst="rect">
            <a:avLst/>
          </a:prstGeom>
          <a:noFill/>
          <a:ln/>
        </p:spPr>
        <p:txBody>
          <a:bodyPr wrap="none" lIns="0" tIns="0" rIns="0" bIns="0" rtlCol="0" anchor="t"/>
          <a:lstStyle/>
          <a:p>
            <a:pPr algn="l" indent="0" marL="0">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Views public SSL/TLS certificates to extract subdomains.</a:t>
            </a:r>
            <a:endParaRPr lang="en-US" sz="1450" dirty="0"/>
          </a:p>
        </p:txBody>
      </p:sp>
      <p:pic>
        <p:nvPicPr>
          <p:cNvPr id="13" name="Image 3" descr="preencoded.png">    </p:cNvPr>
          <p:cNvPicPr>
            <a:picLocks noChangeAspect="1"/>
          </p:cNvPicPr>
          <p:nvPr/>
        </p:nvPicPr>
        <p:blipFill>
          <a:blip r:embed="rId4"/>
          <a:stretch>
            <a:fillRect/>
          </a:stretch>
        </p:blipFill>
        <p:spPr>
          <a:xfrm>
            <a:off x="7431881" y="4295656"/>
            <a:ext cx="466725" cy="466725"/>
          </a:xfrm>
          <a:prstGeom prst="rect">
            <a:avLst/>
          </a:prstGeom>
        </p:spPr>
      </p:pic>
      <p:sp>
        <p:nvSpPr>
          <p:cNvPr id="14" name="Text 8"/>
          <p:cNvSpPr/>
          <p:nvPr/>
        </p:nvSpPr>
        <p:spPr>
          <a:xfrm>
            <a:off x="7431881" y="4995743"/>
            <a:ext cx="2333863" cy="29170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WHOIS Lookup</a:t>
            </a:r>
            <a:endParaRPr lang="en-US" sz="1800" dirty="0"/>
          </a:p>
        </p:txBody>
      </p:sp>
      <p:sp>
        <p:nvSpPr>
          <p:cNvPr id="15" name="Text 9"/>
          <p:cNvSpPr/>
          <p:nvPr/>
        </p:nvSpPr>
        <p:spPr>
          <a:xfrm>
            <a:off x="7431881" y="5399365"/>
            <a:ext cx="6451759" cy="298609"/>
          </a:xfrm>
          <a:prstGeom prst="rect">
            <a:avLst/>
          </a:prstGeom>
          <a:noFill/>
          <a:ln/>
        </p:spPr>
        <p:txBody>
          <a:bodyPr wrap="none" lIns="0" tIns="0" rIns="0" bIns="0" rtlCol="0" anchor="t"/>
          <a:lstStyle/>
          <a:p>
            <a:pPr algn="l" indent="0" marL="0">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Reviews domain registration and administrative data.</a:t>
            </a:r>
            <a:endParaRPr lang="en-US" sz="1450" dirty="0"/>
          </a:p>
        </p:txBody>
      </p:sp>
      <p:pic>
        <p:nvPicPr>
          <p:cNvPr id="16" name="Image 4" descr="preencoded.png">    </p:cNvPr>
          <p:cNvPicPr>
            <a:picLocks noChangeAspect="1"/>
          </p:cNvPicPr>
          <p:nvPr/>
        </p:nvPicPr>
        <p:blipFill>
          <a:blip r:embed="rId5"/>
          <a:stretch>
            <a:fillRect/>
          </a:stretch>
        </p:blipFill>
        <p:spPr>
          <a:xfrm>
            <a:off x="746760" y="6164699"/>
            <a:ext cx="466725" cy="466725"/>
          </a:xfrm>
          <a:prstGeom prst="rect">
            <a:avLst/>
          </a:prstGeom>
        </p:spPr>
      </p:pic>
      <p:sp>
        <p:nvSpPr>
          <p:cNvPr id="17" name="Text 10"/>
          <p:cNvSpPr/>
          <p:nvPr/>
        </p:nvSpPr>
        <p:spPr>
          <a:xfrm>
            <a:off x="746760" y="6864787"/>
            <a:ext cx="2333863" cy="29170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LinkedIn</a:t>
            </a:r>
            <a:endParaRPr lang="en-US" sz="1800" dirty="0"/>
          </a:p>
        </p:txBody>
      </p:sp>
      <p:sp>
        <p:nvSpPr>
          <p:cNvPr id="18" name="Text 11"/>
          <p:cNvSpPr/>
          <p:nvPr/>
        </p:nvSpPr>
        <p:spPr>
          <a:xfrm>
            <a:off x="746760" y="7268408"/>
            <a:ext cx="6451759" cy="298609"/>
          </a:xfrm>
          <a:prstGeom prst="rect">
            <a:avLst/>
          </a:prstGeom>
          <a:noFill/>
          <a:ln/>
        </p:spPr>
        <p:txBody>
          <a:bodyPr wrap="none" lIns="0" tIns="0" rIns="0" bIns="0" rtlCol="0" anchor="t"/>
          <a:lstStyle/>
          <a:p>
            <a:pPr algn="l" indent="0" marL="0">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Identifies job postings, employee roles, and tools used.</a:t>
            </a:r>
            <a:endParaRPr lang="en-US" sz="1450" dirty="0"/>
          </a:p>
        </p:txBody>
      </p:sp>
      <p:pic>
        <p:nvPicPr>
          <p:cNvPr id="19" name="Image 5" descr="preencoded.png">    </p:cNvPr>
          <p:cNvPicPr>
            <a:picLocks noChangeAspect="1"/>
          </p:cNvPicPr>
          <p:nvPr/>
        </p:nvPicPr>
        <p:blipFill>
          <a:blip r:embed="rId6"/>
          <a:stretch>
            <a:fillRect/>
          </a:stretch>
        </p:blipFill>
        <p:spPr>
          <a:xfrm>
            <a:off x="7431881" y="6164699"/>
            <a:ext cx="466725" cy="466725"/>
          </a:xfrm>
          <a:prstGeom prst="rect">
            <a:avLst/>
          </a:prstGeom>
        </p:spPr>
      </p:pic>
      <p:sp>
        <p:nvSpPr>
          <p:cNvPr id="20" name="Text 12"/>
          <p:cNvSpPr/>
          <p:nvPr/>
        </p:nvSpPr>
        <p:spPr>
          <a:xfrm>
            <a:off x="7431881" y="6864787"/>
            <a:ext cx="2333863" cy="291703"/>
          </a:xfrm>
          <a:prstGeom prst="rect">
            <a:avLst/>
          </a:prstGeom>
          <a:noFill/>
          <a:ln/>
        </p:spPr>
        <p:txBody>
          <a:bodyPr wrap="none" lIns="0" tIns="0" rIns="0" bIns="0" rtlCol="0" anchor="t"/>
          <a:lstStyle/>
          <a:p>
            <a:pPr algn="l" indent="0" marL="0">
              <a:lnSpc>
                <a:spcPts val="2250"/>
              </a:lnSpc>
              <a:buNone/>
            </a:pPr>
            <a:r>
              <a:rPr lang="en-US" sz="1800" dirty="0">
                <a:solidFill>
                  <a:srgbClr val="CFD0D8"/>
                </a:solidFill>
                <a:latin typeface="Instrument Sans Semi Bold" pitchFamily="34" charset="0"/>
                <a:ea typeface="Instrument Sans Semi Bold" pitchFamily="34" charset="-122"/>
                <a:cs typeface="Instrument Sans Semi Bold" pitchFamily="34" charset="-120"/>
              </a:rPr>
              <a:t>Censys.io</a:t>
            </a:r>
            <a:endParaRPr lang="en-US" sz="1800" dirty="0"/>
          </a:p>
        </p:txBody>
      </p:sp>
      <p:sp>
        <p:nvSpPr>
          <p:cNvPr id="21" name="Text 13"/>
          <p:cNvSpPr/>
          <p:nvPr/>
        </p:nvSpPr>
        <p:spPr>
          <a:xfrm>
            <a:off x="7431881" y="7268408"/>
            <a:ext cx="6451759" cy="298609"/>
          </a:xfrm>
          <a:prstGeom prst="rect">
            <a:avLst/>
          </a:prstGeom>
          <a:noFill/>
          <a:ln/>
        </p:spPr>
        <p:txBody>
          <a:bodyPr wrap="none" lIns="0" tIns="0" rIns="0" bIns="0" rtlCol="0" anchor="t"/>
          <a:lstStyle/>
          <a:p>
            <a:pPr algn="l" indent="0" marL="0">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Discovers live services, TLS certs, and scans ports/IPs.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4004" y="415766"/>
            <a:ext cx="3775591" cy="471845"/>
          </a:xfrm>
          <a:prstGeom prst="rect">
            <a:avLst/>
          </a:prstGeom>
          <a:noFill/>
          <a:ln/>
        </p:spPr>
        <p:txBody>
          <a:bodyPr wrap="none" lIns="0" tIns="0" rIns="0" bIns="0" rtlCol="0" anchor="t"/>
          <a:lstStyle/>
          <a:p>
            <a:pPr algn="l" indent="0" marL="0">
              <a:lnSpc>
                <a:spcPts val="3700"/>
              </a:lnSpc>
              <a:buNone/>
            </a:pPr>
            <a:r>
              <a:rPr lang="en-US" sz="2950" dirty="0">
                <a:solidFill>
                  <a:srgbClr val="CBCCCE"/>
                </a:solidFill>
                <a:latin typeface="Instrument Sans Semi Bold" pitchFamily="34" charset="0"/>
                <a:ea typeface="Instrument Sans Semi Bold" pitchFamily="34" charset="-122"/>
                <a:cs typeface="Instrument Sans Semi Bold" pitchFamily="34" charset="-120"/>
              </a:rPr>
              <a:t>Key OSINT Findings</a:t>
            </a:r>
            <a:endParaRPr lang="en-US" sz="2950" dirty="0"/>
          </a:p>
        </p:txBody>
      </p:sp>
      <p:sp>
        <p:nvSpPr>
          <p:cNvPr id="3" name="Text 1"/>
          <p:cNvSpPr/>
          <p:nvPr/>
        </p:nvSpPr>
        <p:spPr>
          <a:xfrm>
            <a:off x="604004" y="1265039"/>
            <a:ext cx="1887736" cy="235982"/>
          </a:xfrm>
          <a:prstGeom prst="rect">
            <a:avLst/>
          </a:prstGeom>
          <a:noFill/>
          <a:ln/>
        </p:spPr>
        <p:txBody>
          <a:bodyPr wrap="none" lIns="0" tIns="0" rIns="0" bIns="0" rtlCol="0" anchor="t"/>
          <a:lstStyle/>
          <a:p>
            <a:pPr algn="l" indent="0" marL="0">
              <a:lnSpc>
                <a:spcPts val="1850"/>
              </a:lnSpc>
              <a:buNone/>
            </a:pPr>
            <a:r>
              <a:rPr lang="en-US" sz="1450" dirty="0">
                <a:solidFill>
                  <a:srgbClr val="CBCCCE"/>
                </a:solidFill>
                <a:latin typeface="Instrument Sans Semi Bold" pitchFamily="34" charset="0"/>
                <a:ea typeface="Instrument Sans Semi Bold" pitchFamily="34" charset="-122"/>
                <a:cs typeface="Instrument Sans Semi Bold" pitchFamily="34" charset="-120"/>
              </a:rPr>
              <a:t>theHarvester</a:t>
            </a:r>
            <a:endParaRPr lang="en-US" sz="1450" dirty="0"/>
          </a:p>
        </p:txBody>
      </p:sp>
      <p:sp>
        <p:nvSpPr>
          <p:cNvPr id="4" name="Text 2"/>
          <p:cNvSpPr/>
          <p:nvPr/>
        </p:nvSpPr>
        <p:spPr>
          <a:xfrm>
            <a:off x="604004" y="1651992"/>
            <a:ext cx="6527006" cy="482918"/>
          </a:xfrm>
          <a:prstGeom prst="rect">
            <a:avLst/>
          </a:prstGeom>
          <a:noFill/>
          <a:ln/>
        </p:spPr>
        <p:txBody>
          <a:bodyPr wrap="square" lIns="0" tIns="0" rIns="0" bIns="0" rtlCol="0" anchor="t"/>
          <a:lstStyle/>
          <a:p>
            <a:pPr algn="l" indent="0" marL="0">
              <a:lnSpc>
                <a:spcPts val="190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Discovered ASNs, IP addresses, and hosts (subdomains, developer instances, sandbox environments). Found email naming conventions and the primary URL.</a:t>
            </a:r>
            <a:endParaRPr lang="en-US" sz="1150" dirty="0"/>
          </a:p>
        </p:txBody>
      </p:sp>
      <p:sp>
        <p:nvSpPr>
          <p:cNvPr id="5" name="Text 3"/>
          <p:cNvSpPr/>
          <p:nvPr/>
        </p:nvSpPr>
        <p:spPr>
          <a:xfrm>
            <a:off x="604004" y="2270760"/>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6" name="Text 4"/>
          <p:cNvSpPr/>
          <p:nvPr/>
        </p:nvSpPr>
        <p:spPr>
          <a:xfrm>
            <a:off x="604004" y="2648069"/>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7" name="Text 5"/>
          <p:cNvSpPr/>
          <p:nvPr/>
        </p:nvSpPr>
        <p:spPr>
          <a:xfrm>
            <a:off x="604004" y="3025378"/>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8" name="Text 6"/>
          <p:cNvSpPr/>
          <p:nvPr/>
        </p:nvSpPr>
        <p:spPr>
          <a:xfrm>
            <a:off x="604004" y="3402687"/>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9" name="Text 7"/>
          <p:cNvSpPr/>
          <p:nvPr/>
        </p:nvSpPr>
        <p:spPr>
          <a:xfrm>
            <a:off x="604004" y="3795117"/>
            <a:ext cx="1887736" cy="235982"/>
          </a:xfrm>
          <a:prstGeom prst="rect">
            <a:avLst/>
          </a:prstGeom>
          <a:noFill/>
          <a:ln/>
        </p:spPr>
        <p:txBody>
          <a:bodyPr wrap="none" lIns="0" tIns="0" rIns="0" bIns="0" rtlCol="0" anchor="t"/>
          <a:lstStyle/>
          <a:p>
            <a:pPr algn="l" indent="0" marL="0">
              <a:lnSpc>
                <a:spcPts val="1850"/>
              </a:lnSpc>
              <a:buNone/>
            </a:pPr>
            <a:r>
              <a:rPr lang="en-US" sz="1450" dirty="0">
                <a:solidFill>
                  <a:srgbClr val="CBCCCE"/>
                </a:solidFill>
                <a:latin typeface="Instrument Sans Semi Bold" pitchFamily="34" charset="0"/>
                <a:ea typeface="Instrument Sans Semi Bold" pitchFamily="34" charset="-122"/>
                <a:cs typeface="Instrument Sans Semi Bold" pitchFamily="34" charset="-120"/>
              </a:rPr>
              <a:t>Google Dorking</a:t>
            </a:r>
            <a:endParaRPr lang="en-US" sz="1450" dirty="0"/>
          </a:p>
        </p:txBody>
      </p:sp>
      <p:sp>
        <p:nvSpPr>
          <p:cNvPr id="10" name="Text 8"/>
          <p:cNvSpPr/>
          <p:nvPr/>
        </p:nvSpPr>
        <p:spPr>
          <a:xfrm>
            <a:off x="604004" y="4182070"/>
            <a:ext cx="6527006" cy="724376"/>
          </a:xfrm>
          <a:prstGeom prst="rect">
            <a:avLst/>
          </a:prstGeom>
          <a:noFill/>
          <a:ln/>
        </p:spPr>
        <p:txBody>
          <a:bodyPr wrap="square" lIns="0" tIns="0" rIns="0" bIns="0" rtlCol="0" anchor="t"/>
          <a:lstStyle/>
          <a:p>
            <a:pPr algn="l" indent="0" marL="0">
              <a:lnSpc>
                <a:spcPts val="190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Located a publicly accessible PAIA PDF with executive contact details (CEO's phone, email, address) and an exposed PHP file. Discovered Raptack's open-source developer sandbox via GitHub.</a:t>
            </a:r>
            <a:endParaRPr lang="en-US" sz="1150" dirty="0"/>
          </a:p>
        </p:txBody>
      </p:sp>
      <p:sp>
        <p:nvSpPr>
          <p:cNvPr id="11" name="Text 9"/>
          <p:cNvSpPr/>
          <p:nvPr/>
        </p:nvSpPr>
        <p:spPr>
          <a:xfrm>
            <a:off x="604004" y="5042297"/>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12" name="Text 10"/>
          <p:cNvSpPr/>
          <p:nvPr/>
        </p:nvSpPr>
        <p:spPr>
          <a:xfrm>
            <a:off x="604004" y="5419606"/>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13" name="Text 11"/>
          <p:cNvSpPr/>
          <p:nvPr/>
        </p:nvSpPr>
        <p:spPr>
          <a:xfrm>
            <a:off x="604004" y="5796915"/>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14" name="Text 12"/>
          <p:cNvSpPr/>
          <p:nvPr/>
        </p:nvSpPr>
        <p:spPr>
          <a:xfrm>
            <a:off x="604004" y="6174224"/>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15" name="Text 13"/>
          <p:cNvSpPr/>
          <p:nvPr/>
        </p:nvSpPr>
        <p:spPr>
          <a:xfrm>
            <a:off x="604004" y="6566654"/>
            <a:ext cx="1887736" cy="235982"/>
          </a:xfrm>
          <a:prstGeom prst="rect">
            <a:avLst/>
          </a:prstGeom>
          <a:noFill/>
          <a:ln/>
        </p:spPr>
        <p:txBody>
          <a:bodyPr wrap="none" lIns="0" tIns="0" rIns="0" bIns="0" rtlCol="0" anchor="t"/>
          <a:lstStyle/>
          <a:p>
            <a:pPr algn="l" indent="0" marL="0">
              <a:lnSpc>
                <a:spcPts val="1850"/>
              </a:lnSpc>
              <a:buNone/>
            </a:pPr>
            <a:r>
              <a:rPr lang="en-US" sz="1450" dirty="0">
                <a:solidFill>
                  <a:srgbClr val="CBCCCE"/>
                </a:solidFill>
                <a:latin typeface="Instrument Sans Semi Bold" pitchFamily="34" charset="0"/>
                <a:ea typeface="Instrument Sans Semi Bold" pitchFamily="34" charset="-122"/>
                <a:cs typeface="Instrument Sans Semi Bold" pitchFamily="34" charset="-120"/>
              </a:rPr>
              <a:t>LinkedIn</a:t>
            </a:r>
            <a:endParaRPr lang="en-US" sz="1450" dirty="0"/>
          </a:p>
        </p:txBody>
      </p:sp>
      <p:sp>
        <p:nvSpPr>
          <p:cNvPr id="16" name="Text 14"/>
          <p:cNvSpPr/>
          <p:nvPr/>
        </p:nvSpPr>
        <p:spPr>
          <a:xfrm>
            <a:off x="604004" y="6953607"/>
            <a:ext cx="6527006" cy="724376"/>
          </a:xfrm>
          <a:prstGeom prst="rect">
            <a:avLst/>
          </a:prstGeom>
          <a:noFill/>
          <a:ln/>
        </p:spPr>
        <p:txBody>
          <a:bodyPr wrap="square" lIns="0" tIns="0" rIns="0" bIns="0" rtlCol="0" anchor="t"/>
          <a:lstStyle/>
          <a:p>
            <a:pPr algn="l" indent="0" marL="0">
              <a:lnSpc>
                <a:spcPts val="190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A recent job listing for a Backend Engineer revealed preferences for JavaScript, Python, TypeScript, React, Vue.js, AWS, Docker, Kubernetes, and CI/CD pipelines. This confirms their tech stack and DevOps environment.</a:t>
            </a:r>
            <a:endParaRPr lang="en-US" sz="1150" dirty="0"/>
          </a:p>
        </p:txBody>
      </p:sp>
      <p:sp>
        <p:nvSpPr>
          <p:cNvPr id="17" name="Text 15"/>
          <p:cNvSpPr/>
          <p:nvPr/>
        </p:nvSpPr>
        <p:spPr>
          <a:xfrm>
            <a:off x="7507010" y="1265039"/>
            <a:ext cx="1887736" cy="235982"/>
          </a:xfrm>
          <a:prstGeom prst="rect">
            <a:avLst/>
          </a:prstGeom>
          <a:noFill/>
          <a:ln/>
        </p:spPr>
        <p:txBody>
          <a:bodyPr wrap="none" lIns="0" tIns="0" rIns="0" bIns="0" rtlCol="0" anchor="t"/>
          <a:lstStyle/>
          <a:p>
            <a:pPr algn="l" indent="0" marL="0">
              <a:lnSpc>
                <a:spcPts val="1850"/>
              </a:lnSpc>
              <a:buNone/>
            </a:pPr>
            <a:r>
              <a:rPr lang="en-US" sz="1450" dirty="0">
                <a:solidFill>
                  <a:srgbClr val="CBCCCE"/>
                </a:solidFill>
                <a:latin typeface="Instrument Sans Semi Bold" pitchFamily="34" charset="0"/>
                <a:ea typeface="Instrument Sans Semi Bold" pitchFamily="34" charset="-122"/>
                <a:cs typeface="Instrument Sans Semi Bold" pitchFamily="34" charset="-120"/>
              </a:rPr>
              <a:t>Crt.sh</a:t>
            </a:r>
            <a:endParaRPr lang="en-US" sz="1450" dirty="0"/>
          </a:p>
        </p:txBody>
      </p:sp>
      <p:sp>
        <p:nvSpPr>
          <p:cNvPr id="18" name="Text 16"/>
          <p:cNvSpPr/>
          <p:nvPr/>
        </p:nvSpPr>
        <p:spPr>
          <a:xfrm>
            <a:off x="7507010" y="1651992"/>
            <a:ext cx="6527006" cy="724376"/>
          </a:xfrm>
          <a:prstGeom prst="rect">
            <a:avLst/>
          </a:prstGeom>
          <a:noFill/>
          <a:ln/>
        </p:spPr>
        <p:txBody>
          <a:bodyPr wrap="square" lIns="0" tIns="0" rIns="0" bIns="0" rtlCol="0" anchor="t"/>
          <a:lstStyle/>
          <a:p>
            <a:pPr algn="l" indent="0" marL="0">
              <a:lnSpc>
                <a:spcPts val="190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Found active and historical SSL certificates for key subdomains (e.g., dashboard.paystack.com, secure.paystack.com), issued by Amazon, DigiCert, Google Trust Services (2016-2025). This reveals current and legacy endpoints.</a:t>
            </a:r>
            <a:endParaRPr lang="en-US" sz="1150" dirty="0"/>
          </a:p>
        </p:txBody>
      </p:sp>
      <p:sp>
        <p:nvSpPr>
          <p:cNvPr id="19" name="Text 17"/>
          <p:cNvSpPr/>
          <p:nvPr/>
        </p:nvSpPr>
        <p:spPr>
          <a:xfrm>
            <a:off x="7507010" y="2512219"/>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20" name="Text 18"/>
          <p:cNvSpPr/>
          <p:nvPr/>
        </p:nvSpPr>
        <p:spPr>
          <a:xfrm>
            <a:off x="7507010" y="2889528"/>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21" name="Text 19"/>
          <p:cNvSpPr/>
          <p:nvPr/>
        </p:nvSpPr>
        <p:spPr>
          <a:xfrm>
            <a:off x="7507010" y="3266837"/>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22" name="Text 20"/>
          <p:cNvSpPr/>
          <p:nvPr/>
        </p:nvSpPr>
        <p:spPr>
          <a:xfrm>
            <a:off x="7507010" y="3644146"/>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23" name="Text 21"/>
          <p:cNvSpPr/>
          <p:nvPr/>
        </p:nvSpPr>
        <p:spPr>
          <a:xfrm>
            <a:off x="7507010" y="4036576"/>
            <a:ext cx="1887736" cy="235982"/>
          </a:xfrm>
          <a:prstGeom prst="rect">
            <a:avLst/>
          </a:prstGeom>
          <a:noFill/>
          <a:ln/>
        </p:spPr>
        <p:txBody>
          <a:bodyPr wrap="none" lIns="0" tIns="0" rIns="0" bIns="0" rtlCol="0" anchor="t"/>
          <a:lstStyle/>
          <a:p>
            <a:pPr algn="l" indent="0" marL="0">
              <a:lnSpc>
                <a:spcPts val="1850"/>
              </a:lnSpc>
              <a:buNone/>
            </a:pPr>
            <a:r>
              <a:rPr lang="en-US" sz="1450" dirty="0">
                <a:solidFill>
                  <a:srgbClr val="CBCCCE"/>
                </a:solidFill>
                <a:latin typeface="Instrument Sans Semi Bold" pitchFamily="34" charset="0"/>
                <a:ea typeface="Instrument Sans Semi Bold" pitchFamily="34" charset="-122"/>
                <a:cs typeface="Instrument Sans Semi Bold" pitchFamily="34" charset="-120"/>
              </a:rPr>
              <a:t>WHOIS Lookup</a:t>
            </a:r>
            <a:endParaRPr lang="en-US" sz="1450" dirty="0"/>
          </a:p>
        </p:txBody>
      </p:sp>
      <p:sp>
        <p:nvSpPr>
          <p:cNvPr id="24" name="Text 22"/>
          <p:cNvSpPr/>
          <p:nvPr/>
        </p:nvSpPr>
        <p:spPr>
          <a:xfrm>
            <a:off x="7507010" y="4423529"/>
            <a:ext cx="6527006" cy="482918"/>
          </a:xfrm>
          <a:prstGeom prst="rect">
            <a:avLst/>
          </a:prstGeom>
          <a:noFill/>
          <a:ln/>
        </p:spPr>
        <p:txBody>
          <a:bodyPr wrap="square" lIns="0" tIns="0" rIns="0" bIns="0" rtlCol="0" anchor="t"/>
          <a:lstStyle/>
          <a:p>
            <a:pPr algn="l" indent="0" marL="0">
              <a:lnSpc>
                <a:spcPts val="190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Domain registered July 28, 2011, expiring July 28, 2026, with Amazon Registrar and Cloudflare DNS. Privacy protected, with active prohibitions on delete, transfer, and update operations.</a:t>
            </a:r>
            <a:endParaRPr lang="en-US" sz="1150" dirty="0"/>
          </a:p>
        </p:txBody>
      </p:sp>
      <p:sp>
        <p:nvSpPr>
          <p:cNvPr id="25" name="Text 23"/>
          <p:cNvSpPr/>
          <p:nvPr/>
        </p:nvSpPr>
        <p:spPr>
          <a:xfrm>
            <a:off x="7507010" y="5042297"/>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26" name="Text 24"/>
          <p:cNvSpPr/>
          <p:nvPr/>
        </p:nvSpPr>
        <p:spPr>
          <a:xfrm>
            <a:off x="7507010" y="5419606"/>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27" name="Text 25"/>
          <p:cNvSpPr/>
          <p:nvPr/>
        </p:nvSpPr>
        <p:spPr>
          <a:xfrm>
            <a:off x="7507010" y="5796915"/>
            <a:ext cx="6527006" cy="241459"/>
          </a:xfrm>
          <a:prstGeom prst="rect">
            <a:avLst/>
          </a:prstGeom>
          <a:noFill/>
          <a:ln/>
        </p:spPr>
        <p:txBody>
          <a:bodyPr wrap="none" lIns="0" tIns="0" rIns="0" bIns="0" rtlCol="0" anchor="t"/>
          <a:lstStyle/>
          <a:p>
            <a:pPr algn="l" indent="0" marL="0">
              <a:lnSpc>
                <a:spcPts val="1900"/>
              </a:lnSpc>
              <a:buNone/>
            </a:pPr>
            <a:endParaRPr lang="en-US" sz="1150" dirty="0"/>
          </a:p>
        </p:txBody>
      </p:sp>
      <p:sp>
        <p:nvSpPr>
          <p:cNvPr id="28" name="Text 26"/>
          <p:cNvSpPr/>
          <p:nvPr/>
        </p:nvSpPr>
        <p:spPr>
          <a:xfrm>
            <a:off x="7507010" y="6189345"/>
            <a:ext cx="1887736" cy="235982"/>
          </a:xfrm>
          <a:prstGeom prst="rect">
            <a:avLst/>
          </a:prstGeom>
          <a:noFill/>
          <a:ln/>
        </p:spPr>
        <p:txBody>
          <a:bodyPr wrap="none" lIns="0" tIns="0" rIns="0" bIns="0" rtlCol="0" anchor="t"/>
          <a:lstStyle/>
          <a:p>
            <a:pPr algn="l" indent="0" marL="0">
              <a:lnSpc>
                <a:spcPts val="1850"/>
              </a:lnSpc>
              <a:buNone/>
            </a:pPr>
            <a:r>
              <a:rPr lang="en-US" sz="1450" dirty="0">
                <a:solidFill>
                  <a:srgbClr val="CBCCCE"/>
                </a:solidFill>
                <a:latin typeface="Instrument Sans Semi Bold" pitchFamily="34" charset="0"/>
                <a:ea typeface="Instrument Sans Semi Bold" pitchFamily="34" charset="-122"/>
                <a:cs typeface="Instrument Sans Semi Bold" pitchFamily="34" charset="-120"/>
              </a:rPr>
              <a:t>Censys.io</a:t>
            </a:r>
            <a:endParaRPr lang="en-US" sz="1450" dirty="0"/>
          </a:p>
        </p:txBody>
      </p:sp>
      <p:sp>
        <p:nvSpPr>
          <p:cNvPr id="29" name="Text 27"/>
          <p:cNvSpPr/>
          <p:nvPr/>
        </p:nvSpPr>
        <p:spPr>
          <a:xfrm>
            <a:off x="7507010" y="6576298"/>
            <a:ext cx="6527006" cy="724376"/>
          </a:xfrm>
          <a:prstGeom prst="rect">
            <a:avLst/>
          </a:prstGeom>
          <a:noFill/>
          <a:ln/>
        </p:spPr>
        <p:txBody>
          <a:bodyPr wrap="square" lIns="0" tIns="0" rIns="0" bIns="0" rtlCol="0" anchor="t"/>
          <a:lstStyle/>
          <a:p>
            <a:pPr algn="l" indent="0" marL="0">
              <a:lnSpc>
                <a:spcPts val="1900"/>
              </a:lnSpc>
              <a:buNone/>
            </a:pPr>
            <a:r>
              <a:rPr lang="en-US" sz="1150" dirty="0">
                <a:solidFill>
                  <a:srgbClr val="CFD0D8"/>
                </a:solidFill>
                <a:latin typeface="Instrument Sans Medium" pitchFamily="34" charset="0"/>
                <a:ea typeface="Instrument Sans Medium" pitchFamily="34" charset="-122"/>
                <a:cs typeface="Instrument Sans Medium" pitchFamily="34" charset="-120"/>
              </a:rPr>
              <a:t>Revealed multiple IP addresses on AWS and Cloudflare, showing use of load balancers and WAFs. Open ports included 21 (FTP), 80 (HTTP), and 433 (HTTPS). Also noted open Cloudflare ports (2082, 2083, 2095) and front-end libraries like Bootstrap.</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785461"/>
            <a:ext cx="11614071" cy="620078"/>
          </a:xfrm>
          <a:prstGeom prst="rect">
            <a:avLst/>
          </a:prstGeom>
          <a:noFill/>
          <a:ln/>
        </p:spPr>
        <p:txBody>
          <a:bodyPr wrap="none" lIns="0" tIns="0" rIns="0" bIns="0" rtlCol="0" anchor="t"/>
          <a:lstStyle/>
          <a:p>
            <a:pPr algn="l" indent="0" marL="0">
              <a:lnSpc>
                <a:spcPts val="4850"/>
              </a:lnSpc>
              <a:buNone/>
            </a:pPr>
            <a:r>
              <a:rPr lang="en-US" sz="3900" b="1" dirty="0">
                <a:solidFill>
                  <a:srgbClr val="CBCCCE"/>
                </a:solidFill>
                <a:latin typeface="Instrument Sans Semi Bold" pitchFamily="34" charset="0"/>
                <a:ea typeface="Instrument Sans Semi Bold" pitchFamily="34" charset="-122"/>
                <a:cs typeface="Instrument Sans Semi Bold" pitchFamily="34" charset="-120"/>
              </a:rPr>
              <a:t>Recommended Intelligence Sharing Organization</a:t>
            </a:r>
            <a:endParaRPr lang="en-US" sz="3900" dirty="0"/>
          </a:p>
        </p:txBody>
      </p:sp>
      <p:sp>
        <p:nvSpPr>
          <p:cNvPr id="3" name="Text 1"/>
          <p:cNvSpPr/>
          <p:nvPr/>
        </p:nvSpPr>
        <p:spPr>
          <a:xfrm>
            <a:off x="793790" y="2802374"/>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To enhance threat detection, collaboration, and response, Raptack is advice to join these professional cybersecurity communities:</a:t>
            </a:r>
            <a:endParaRPr lang="en-US" sz="1550" dirty="0"/>
          </a:p>
        </p:txBody>
      </p:sp>
      <p:sp>
        <p:nvSpPr>
          <p:cNvPr id="4" name="Text 2"/>
          <p:cNvSpPr/>
          <p:nvPr/>
        </p:nvSpPr>
        <p:spPr>
          <a:xfrm>
            <a:off x="793790" y="3343156"/>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a:t>
            </a:r>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FS-ISAC (</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Financial Services information Sharing and Analysis Center</a:t>
            </a:r>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a:t>
            </a:r>
            <a:endParaRPr lang="en-US" sz="1550" dirty="0"/>
          </a:p>
        </p:txBody>
      </p:sp>
      <p:sp>
        <p:nvSpPr>
          <p:cNvPr id="5" name="Text 3"/>
          <p:cNvSpPr/>
          <p:nvPr/>
        </p:nvSpPr>
        <p:spPr>
          <a:xfrm>
            <a:off x="793790" y="388393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a:t>
            </a:r>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MAD (</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MITRE ATT&amp;CK Defender</a:t>
            </a:r>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a:t>
            </a:r>
            <a:endParaRPr lang="en-US" sz="1550" dirty="0"/>
          </a:p>
        </p:txBody>
      </p:sp>
      <p:sp>
        <p:nvSpPr>
          <p:cNvPr id="6" name="Text 4"/>
          <p:cNvSpPr/>
          <p:nvPr/>
        </p:nvSpPr>
        <p:spPr>
          <a:xfrm>
            <a:off x="793790" y="4424720"/>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a:t>
            </a:r>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CTA (</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Cyber Threat Alliance</a:t>
            </a:r>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a:t>
            </a:r>
            <a:endParaRPr lang="en-US" sz="1550" dirty="0"/>
          </a:p>
        </p:txBody>
      </p:sp>
      <p:sp>
        <p:nvSpPr>
          <p:cNvPr id="7" name="Text 5"/>
          <p:cNvSpPr/>
          <p:nvPr/>
        </p:nvSpPr>
        <p:spPr>
          <a:xfrm>
            <a:off x="793790" y="4965502"/>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a:t>
            </a:r>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AUCSEG (</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African Union Cybersecurity Expert Group</a:t>
            </a:r>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a:t>
            </a:r>
            <a:endParaRPr lang="en-US" sz="1550" dirty="0"/>
          </a:p>
        </p:txBody>
      </p:sp>
      <p:sp>
        <p:nvSpPr>
          <p:cNvPr id="8" name="Text 6"/>
          <p:cNvSpPr/>
          <p:nvPr/>
        </p:nvSpPr>
        <p:spPr>
          <a:xfrm>
            <a:off x="793790" y="550628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 </a:t>
            </a:r>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FIRST (</a:t>
            </a:r>
            <a:pPr algn="l" indent="0" marL="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Forum of Incident Response and Security Teams</a:t>
            </a:r>
            <a:pPr algn="l" indent="0" marL="0">
              <a:lnSpc>
                <a:spcPts val="2500"/>
              </a:lnSpc>
              <a:buNone/>
            </a:pPr>
            <a:r>
              <a:rPr lang="en-US" sz="1550" b="1" dirty="0">
                <a:solidFill>
                  <a:srgbClr val="CFD0D8"/>
                </a:solidFill>
                <a:latin typeface="Instrument Sans Medium" pitchFamily="34" charset="0"/>
                <a:ea typeface="Instrument Sans Medium" pitchFamily="34" charset="-122"/>
                <a:cs typeface="Instrument Sans Medium" pitchFamily="34" charset="-120"/>
              </a:rPr>
              <a:t>)</a:t>
            </a:r>
            <a:endParaRPr lang="en-US" sz="1550" dirty="0"/>
          </a:p>
        </p:txBody>
      </p:sp>
      <p:sp>
        <p:nvSpPr>
          <p:cNvPr id="9" name="Text 7"/>
          <p:cNvSpPr/>
          <p:nvPr/>
        </p:nvSpPr>
        <p:spPr>
          <a:xfrm>
            <a:off x="793790" y="6047065"/>
            <a:ext cx="13042821" cy="396954"/>
          </a:xfrm>
          <a:prstGeom prst="rect">
            <a:avLst/>
          </a:prstGeom>
          <a:noFill/>
          <a:ln/>
        </p:spPr>
        <p:txBody>
          <a:bodyPr wrap="none" lIns="0" tIns="0" rIns="0" bIns="0" rtlCol="0" anchor="t"/>
          <a:lstStyle/>
          <a:p>
            <a:pPr algn="l" indent="0" marL="0">
              <a:lnSpc>
                <a:spcPts val="3100"/>
              </a:lnSpc>
              <a:buNone/>
            </a:pPr>
            <a:endParaRPr lang="en-US" sz="1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3532" y="462796"/>
            <a:ext cx="4792861" cy="494943"/>
          </a:xfrm>
          <a:prstGeom prst="rect">
            <a:avLst/>
          </a:prstGeom>
          <a:noFill/>
          <a:ln/>
        </p:spPr>
        <p:txBody>
          <a:bodyPr wrap="none" lIns="0" tIns="0" rIns="0" bIns="0" rtlCol="0" anchor="t"/>
          <a:lstStyle/>
          <a:p>
            <a:pPr algn="l" indent="0" marL="0">
              <a:lnSpc>
                <a:spcPts val="3850"/>
              </a:lnSpc>
              <a:buNone/>
            </a:pPr>
            <a:r>
              <a:rPr lang="en-US" sz="3100" dirty="0">
                <a:solidFill>
                  <a:srgbClr val="CBCCCE"/>
                </a:solidFill>
                <a:latin typeface="Instrument Sans Semi Bold" pitchFamily="34" charset="0"/>
                <a:ea typeface="Instrument Sans Semi Bold" pitchFamily="34" charset="-122"/>
                <a:cs typeface="Instrument Sans Semi Bold" pitchFamily="34" charset="-120"/>
              </a:rPr>
              <a:t>Security Risk Assessment</a:t>
            </a:r>
            <a:endParaRPr lang="en-US" sz="3100" dirty="0"/>
          </a:p>
        </p:txBody>
      </p:sp>
      <p:sp>
        <p:nvSpPr>
          <p:cNvPr id="3" name="Text 1"/>
          <p:cNvSpPr/>
          <p:nvPr/>
        </p:nvSpPr>
        <p:spPr>
          <a:xfrm>
            <a:off x="633532" y="1274445"/>
            <a:ext cx="13363337"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Based on extracted information, Raptack faces several key threats:</a:t>
            </a:r>
            <a:endParaRPr lang="en-US" sz="1200" dirty="0"/>
          </a:p>
        </p:txBody>
      </p:sp>
      <p:sp>
        <p:nvSpPr>
          <p:cNvPr id="4" name="Shape 2"/>
          <p:cNvSpPr/>
          <p:nvPr/>
        </p:nvSpPr>
        <p:spPr>
          <a:xfrm>
            <a:off x="633532" y="1705928"/>
            <a:ext cx="13363337" cy="6060758"/>
          </a:xfrm>
          <a:prstGeom prst="roundRect">
            <a:avLst>
              <a:gd name="adj" fmla="val 1098"/>
            </a:avLst>
          </a:prstGeom>
          <a:noFill/>
          <a:ln w="7620">
            <a:solidFill>
              <a:srgbClr val="FFFFFF">
                <a:alpha val="24000"/>
              </a:srgbClr>
            </a:solidFill>
            <a:prstDash val="solid"/>
          </a:ln>
        </p:spPr>
      </p:sp>
      <p:sp>
        <p:nvSpPr>
          <p:cNvPr id="5" name="Shape 3"/>
          <p:cNvSpPr/>
          <p:nvPr/>
        </p:nvSpPr>
        <p:spPr>
          <a:xfrm>
            <a:off x="641152" y="1713548"/>
            <a:ext cx="13350716" cy="458629"/>
          </a:xfrm>
          <a:prstGeom prst="rect">
            <a:avLst/>
          </a:prstGeom>
          <a:solidFill>
            <a:srgbClr val="FFFFFF">
              <a:alpha val="4000"/>
            </a:srgbClr>
          </a:solidFill>
          <a:ln/>
        </p:spPr>
      </p:sp>
      <p:sp>
        <p:nvSpPr>
          <p:cNvPr id="6" name="Text 4"/>
          <p:cNvSpPr/>
          <p:nvPr/>
        </p:nvSpPr>
        <p:spPr>
          <a:xfrm>
            <a:off x="799981" y="1816179"/>
            <a:ext cx="190452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Categories </a:t>
            </a:r>
            <a:endParaRPr lang="en-US" sz="1200" dirty="0"/>
          </a:p>
        </p:txBody>
      </p:sp>
      <p:sp>
        <p:nvSpPr>
          <p:cNvPr id="7" name="Text 5"/>
          <p:cNvSpPr/>
          <p:nvPr/>
        </p:nvSpPr>
        <p:spPr>
          <a:xfrm>
            <a:off x="3028831" y="1816179"/>
            <a:ext cx="190071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Information Found</a:t>
            </a:r>
            <a:endParaRPr lang="en-US" sz="1200" dirty="0"/>
          </a:p>
        </p:txBody>
      </p:sp>
      <p:sp>
        <p:nvSpPr>
          <p:cNvPr id="8" name="Text 6"/>
          <p:cNvSpPr/>
          <p:nvPr/>
        </p:nvSpPr>
        <p:spPr>
          <a:xfrm>
            <a:off x="5253871" y="1816179"/>
            <a:ext cx="190071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Threat </a:t>
            </a:r>
            <a:endParaRPr lang="en-US" sz="1200" dirty="0"/>
          </a:p>
        </p:txBody>
      </p:sp>
      <p:sp>
        <p:nvSpPr>
          <p:cNvPr id="9" name="Text 7"/>
          <p:cNvSpPr/>
          <p:nvPr/>
        </p:nvSpPr>
        <p:spPr>
          <a:xfrm>
            <a:off x="7478911" y="1816179"/>
            <a:ext cx="190071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Potential Risk</a:t>
            </a:r>
            <a:endParaRPr lang="en-US" sz="1200" dirty="0"/>
          </a:p>
        </p:txBody>
      </p:sp>
      <p:sp>
        <p:nvSpPr>
          <p:cNvPr id="10" name="Text 8"/>
          <p:cNvSpPr/>
          <p:nvPr/>
        </p:nvSpPr>
        <p:spPr>
          <a:xfrm>
            <a:off x="9703951" y="1816179"/>
            <a:ext cx="190071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Vulnerabilities </a:t>
            </a:r>
            <a:endParaRPr lang="en-US" sz="1200" dirty="0"/>
          </a:p>
        </p:txBody>
      </p:sp>
      <p:sp>
        <p:nvSpPr>
          <p:cNvPr id="11" name="Text 9"/>
          <p:cNvSpPr/>
          <p:nvPr/>
        </p:nvSpPr>
        <p:spPr>
          <a:xfrm>
            <a:off x="11928991" y="1816179"/>
            <a:ext cx="190452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Mitigations</a:t>
            </a:r>
            <a:endParaRPr lang="en-US" sz="1200" dirty="0"/>
          </a:p>
        </p:txBody>
      </p:sp>
      <p:sp>
        <p:nvSpPr>
          <p:cNvPr id="12" name="Shape 10"/>
          <p:cNvSpPr/>
          <p:nvPr/>
        </p:nvSpPr>
        <p:spPr>
          <a:xfrm>
            <a:off x="641152" y="2172176"/>
            <a:ext cx="13350716" cy="965359"/>
          </a:xfrm>
          <a:prstGeom prst="rect">
            <a:avLst/>
          </a:prstGeom>
          <a:solidFill>
            <a:srgbClr val="000000">
              <a:alpha val="4000"/>
            </a:srgbClr>
          </a:solidFill>
          <a:ln/>
        </p:spPr>
      </p:sp>
      <p:sp>
        <p:nvSpPr>
          <p:cNvPr id="13" name="Text 11"/>
          <p:cNvSpPr/>
          <p:nvPr/>
        </p:nvSpPr>
        <p:spPr>
          <a:xfrm>
            <a:off x="799981" y="2274808"/>
            <a:ext cx="190452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Public IPs</a:t>
            </a:r>
            <a:endParaRPr lang="en-US" sz="1200" dirty="0"/>
          </a:p>
        </p:txBody>
      </p:sp>
      <p:sp>
        <p:nvSpPr>
          <p:cNvPr id="14" name="Text 12"/>
          <p:cNvSpPr/>
          <p:nvPr/>
        </p:nvSpPr>
        <p:spPr>
          <a:xfrm>
            <a:off x="3028831" y="2274808"/>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Via theHarvester and Censys</a:t>
            </a:r>
            <a:endParaRPr lang="en-US" sz="1200" dirty="0"/>
          </a:p>
        </p:txBody>
      </p:sp>
      <p:sp>
        <p:nvSpPr>
          <p:cNvPr id="15" name="Text 13"/>
          <p:cNvSpPr/>
          <p:nvPr/>
        </p:nvSpPr>
        <p:spPr>
          <a:xfrm>
            <a:off x="5253871" y="2274808"/>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IP scanning, DDoS, lateral probing</a:t>
            </a:r>
            <a:endParaRPr lang="en-US" sz="1200" dirty="0"/>
          </a:p>
        </p:txBody>
      </p:sp>
      <p:sp>
        <p:nvSpPr>
          <p:cNvPr id="16" name="Text 14"/>
          <p:cNvSpPr/>
          <p:nvPr/>
        </p:nvSpPr>
        <p:spPr>
          <a:xfrm>
            <a:off x="7478911" y="2274808"/>
            <a:ext cx="190071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Direct exploitation, DoS</a:t>
            </a:r>
            <a:endParaRPr lang="en-US" sz="1200" dirty="0"/>
          </a:p>
        </p:txBody>
      </p:sp>
      <p:sp>
        <p:nvSpPr>
          <p:cNvPr id="17" name="Text 15"/>
          <p:cNvSpPr/>
          <p:nvPr/>
        </p:nvSpPr>
        <p:spPr>
          <a:xfrm>
            <a:off x="9703951" y="2274808"/>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Static IPs publicly available</a:t>
            </a:r>
            <a:endParaRPr lang="en-US" sz="1200" dirty="0"/>
          </a:p>
        </p:txBody>
      </p:sp>
      <p:sp>
        <p:nvSpPr>
          <p:cNvPr id="18" name="Text 16"/>
          <p:cNvSpPr/>
          <p:nvPr/>
        </p:nvSpPr>
        <p:spPr>
          <a:xfrm>
            <a:off x="11928991" y="2274808"/>
            <a:ext cx="1904524" cy="760095"/>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Apply WAF rules, geo-fencing, rate-limit requests</a:t>
            </a:r>
            <a:endParaRPr lang="en-US" sz="1200" dirty="0"/>
          </a:p>
        </p:txBody>
      </p:sp>
      <p:sp>
        <p:nvSpPr>
          <p:cNvPr id="19" name="Shape 17"/>
          <p:cNvSpPr/>
          <p:nvPr/>
        </p:nvSpPr>
        <p:spPr>
          <a:xfrm>
            <a:off x="641152" y="3137535"/>
            <a:ext cx="13350716" cy="1218724"/>
          </a:xfrm>
          <a:prstGeom prst="rect">
            <a:avLst/>
          </a:prstGeom>
          <a:solidFill>
            <a:srgbClr val="FFFFFF">
              <a:alpha val="4000"/>
            </a:srgbClr>
          </a:solidFill>
          <a:ln/>
        </p:spPr>
      </p:sp>
      <p:sp>
        <p:nvSpPr>
          <p:cNvPr id="20" name="Text 18"/>
          <p:cNvSpPr/>
          <p:nvPr/>
        </p:nvSpPr>
        <p:spPr>
          <a:xfrm>
            <a:off x="799981" y="3240167"/>
            <a:ext cx="190452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Hosts</a:t>
            </a:r>
            <a:endParaRPr lang="en-US" sz="1200" dirty="0"/>
          </a:p>
        </p:txBody>
      </p:sp>
      <p:sp>
        <p:nvSpPr>
          <p:cNvPr id="21" name="Text 19"/>
          <p:cNvSpPr/>
          <p:nvPr/>
        </p:nvSpPr>
        <p:spPr>
          <a:xfrm>
            <a:off x="3028831" y="3240167"/>
            <a:ext cx="190071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147 total hosts found</a:t>
            </a:r>
            <a:endParaRPr lang="en-US" sz="1200" dirty="0"/>
          </a:p>
        </p:txBody>
      </p:sp>
      <p:sp>
        <p:nvSpPr>
          <p:cNvPr id="22" name="Text 20"/>
          <p:cNvSpPr/>
          <p:nvPr/>
        </p:nvSpPr>
        <p:spPr>
          <a:xfrm>
            <a:off x="5253871" y="3240167"/>
            <a:ext cx="1900714" cy="760095"/>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Asset sprawl, misconfigured environments</a:t>
            </a:r>
            <a:endParaRPr lang="en-US" sz="1200" dirty="0"/>
          </a:p>
        </p:txBody>
      </p:sp>
      <p:sp>
        <p:nvSpPr>
          <p:cNvPr id="23" name="Text 21"/>
          <p:cNvSpPr/>
          <p:nvPr/>
        </p:nvSpPr>
        <p:spPr>
          <a:xfrm>
            <a:off x="7478911" y="3240167"/>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Compromise via stale/hidden services</a:t>
            </a:r>
            <a:endParaRPr lang="en-US" sz="1200" dirty="0"/>
          </a:p>
        </p:txBody>
      </p:sp>
      <p:sp>
        <p:nvSpPr>
          <p:cNvPr id="24" name="Text 22"/>
          <p:cNvSpPr/>
          <p:nvPr/>
        </p:nvSpPr>
        <p:spPr>
          <a:xfrm>
            <a:off x="9703951" y="3240167"/>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Dev/test or forgotten systems unpatched</a:t>
            </a:r>
            <a:endParaRPr lang="en-US" sz="1200" dirty="0"/>
          </a:p>
        </p:txBody>
      </p:sp>
      <p:sp>
        <p:nvSpPr>
          <p:cNvPr id="25" name="Text 23"/>
          <p:cNvSpPr/>
          <p:nvPr/>
        </p:nvSpPr>
        <p:spPr>
          <a:xfrm>
            <a:off x="11928991" y="3240167"/>
            <a:ext cx="1904524" cy="101346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Maintain asset inventory, regular scanning, enforce patch SLAs, remove unused environments</a:t>
            </a:r>
            <a:endParaRPr lang="en-US" sz="1200" dirty="0"/>
          </a:p>
        </p:txBody>
      </p:sp>
      <p:sp>
        <p:nvSpPr>
          <p:cNvPr id="26" name="Shape 24"/>
          <p:cNvSpPr/>
          <p:nvPr/>
        </p:nvSpPr>
        <p:spPr>
          <a:xfrm>
            <a:off x="641152" y="4356259"/>
            <a:ext cx="13350716" cy="965359"/>
          </a:xfrm>
          <a:prstGeom prst="rect">
            <a:avLst/>
          </a:prstGeom>
          <a:solidFill>
            <a:srgbClr val="000000">
              <a:alpha val="4000"/>
            </a:srgbClr>
          </a:solidFill>
          <a:ln/>
        </p:spPr>
      </p:sp>
      <p:sp>
        <p:nvSpPr>
          <p:cNvPr id="27" name="Text 25"/>
          <p:cNvSpPr/>
          <p:nvPr/>
        </p:nvSpPr>
        <p:spPr>
          <a:xfrm>
            <a:off x="799981" y="4458891"/>
            <a:ext cx="190452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ASN</a:t>
            </a:r>
            <a:endParaRPr lang="en-US" sz="1200" dirty="0"/>
          </a:p>
        </p:txBody>
      </p:sp>
      <p:sp>
        <p:nvSpPr>
          <p:cNvPr id="28" name="Text 26"/>
          <p:cNvSpPr/>
          <p:nvPr/>
        </p:nvSpPr>
        <p:spPr>
          <a:xfrm>
            <a:off x="3028831" y="4458891"/>
            <a:ext cx="190071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29 ASNs across cloud</a:t>
            </a:r>
            <a:endParaRPr lang="en-US" sz="1200" dirty="0"/>
          </a:p>
        </p:txBody>
      </p:sp>
      <p:sp>
        <p:nvSpPr>
          <p:cNvPr id="29" name="Text 27"/>
          <p:cNvSpPr/>
          <p:nvPr/>
        </p:nvSpPr>
        <p:spPr>
          <a:xfrm>
            <a:off x="5253871" y="4458891"/>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BGP hijack, full-range ASN scanning</a:t>
            </a:r>
            <a:endParaRPr lang="en-US" sz="1200" dirty="0"/>
          </a:p>
        </p:txBody>
      </p:sp>
      <p:sp>
        <p:nvSpPr>
          <p:cNvPr id="30" name="Text 28"/>
          <p:cNvSpPr/>
          <p:nvPr/>
        </p:nvSpPr>
        <p:spPr>
          <a:xfrm>
            <a:off x="7478911" y="4458891"/>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Undetected traffic rerouting, DoS, MITM</a:t>
            </a:r>
            <a:endParaRPr lang="en-US" sz="1200" dirty="0"/>
          </a:p>
        </p:txBody>
      </p:sp>
      <p:sp>
        <p:nvSpPr>
          <p:cNvPr id="31" name="Text 29"/>
          <p:cNvSpPr/>
          <p:nvPr/>
        </p:nvSpPr>
        <p:spPr>
          <a:xfrm>
            <a:off x="9703951" y="4458891"/>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Malicious actors can advertise routes</a:t>
            </a:r>
            <a:endParaRPr lang="en-US" sz="1200" dirty="0"/>
          </a:p>
        </p:txBody>
      </p:sp>
      <p:sp>
        <p:nvSpPr>
          <p:cNvPr id="32" name="Text 30"/>
          <p:cNvSpPr/>
          <p:nvPr/>
        </p:nvSpPr>
        <p:spPr>
          <a:xfrm>
            <a:off x="11928991" y="4458891"/>
            <a:ext cx="1904524" cy="760095"/>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Enable RPKI, monitor ASN to IP mapping, multi-layered monitoring</a:t>
            </a:r>
            <a:endParaRPr lang="en-US" sz="1200" dirty="0"/>
          </a:p>
        </p:txBody>
      </p:sp>
      <p:sp>
        <p:nvSpPr>
          <p:cNvPr id="33" name="Shape 31"/>
          <p:cNvSpPr/>
          <p:nvPr/>
        </p:nvSpPr>
        <p:spPr>
          <a:xfrm>
            <a:off x="641152" y="5321617"/>
            <a:ext cx="13350716" cy="1472089"/>
          </a:xfrm>
          <a:prstGeom prst="rect">
            <a:avLst/>
          </a:prstGeom>
          <a:solidFill>
            <a:srgbClr val="FFFFFF">
              <a:alpha val="4000"/>
            </a:srgbClr>
          </a:solidFill>
          <a:ln/>
        </p:spPr>
      </p:sp>
      <p:sp>
        <p:nvSpPr>
          <p:cNvPr id="34" name="Text 32"/>
          <p:cNvSpPr/>
          <p:nvPr/>
        </p:nvSpPr>
        <p:spPr>
          <a:xfrm>
            <a:off x="799981" y="5424249"/>
            <a:ext cx="190452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URL</a:t>
            </a:r>
            <a:endParaRPr lang="en-US" sz="1200" dirty="0"/>
          </a:p>
        </p:txBody>
      </p:sp>
      <p:sp>
        <p:nvSpPr>
          <p:cNvPr id="35" name="Text 33"/>
          <p:cNvSpPr/>
          <p:nvPr/>
        </p:nvSpPr>
        <p:spPr>
          <a:xfrm>
            <a:off x="3028831" y="5424249"/>
            <a:ext cx="1900714" cy="760095"/>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1 interesting URL was found (raptack.com) used as portal entry</a:t>
            </a:r>
            <a:endParaRPr lang="en-US" sz="1200" dirty="0"/>
          </a:p>
        </p:txBody>
      </p:sp>
      <p:sp>
        <p:nvSpPr>
          <p:cNvPr id="36" name="Text 34"/>
          <p:cNvSpPr/>
          <p:nvPr/>
        </p:nvSpPr>
        <p:spPr>
          <a:xfrm>
            <a:off x="5253871" y="5424249"/>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Cloning, phishing, domain impersonation</a:t>
            </a:r>
            <a:endParaRPr lang="en-US" sz="1200" dirty="0"/>
          </a:p>
        </p:txBody>
      </p:sp>
      <p:sp>
        <p:nvSpPr>
          <p:cNvPr id="37" name="Text 35"/>
          <p:cNvSpPr/>
          <p:nvPr/>
        </p:nvSpPr>
        <p:spPr>
          <a:xfrm>
            <a:off x="7478911" y="5424249"/>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Attack surface mapping, credential harvesting</a:t>
            </a:r>
            <a:endParaRPr lang="en-US" sz="1200" dirty="0"/>
          </a:p>
        </p:txBody>
      </p:sp>
      <p:sp>
        <p:nvSpPr>
          <p:cNvPr id="38" name="Text 36"/>
          <p:cNvSpPr/>
          <p:nvPr/>
        </p:nvSpPr>
        <p:spPr>
          <a:xfrm>
            <a:off x="9703951" y="5424249"/>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URL easily spoofed, sensitive data exposure</a:t>
            </a:r>
            <a:endParaRPr lang="en-US" sz="1200" dirty="0"/>
          </a:p>
        </p:txBody>
      </p:sp>
      <p:sp>
        <p:nvSpPr>
          <p:cNvPr id="39" name="Text 37"/>
          <p:cNvSpPr/>
          <p:nvPr/>
        </p:nvSpPr>
        <p:spPr>
          <a:xfrm>
            <a:off x="11928991" y="5424249"/>
            <a:ext cx="1904524" cy="1266825"/>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Register typo variants, monitor phishing kits, enforce HSTS and DNSSEC, validate permissions</a:t>
            </a:r>
            <a:endParaRPr lang="en-US" sz="1200" dirty="0"/>
          </a:p>
        </p:txBody>
      </p:sp>
      <p:sp>
        <p:nvSpPr>
          <p:cNvPr id="40" name="Shape 38"/>
          <p:cNvSpPr/>
          <p:nvPr/>
        </p:nvSpPr>
        <p:spPr>
          <a:xfrm>
            <a:off x="641152" y="6793706"/>
            <a:ext cx="13350716" cy="965359"/>
          </a:xfrm>
          <a:prstGeom prst="rect">
            <a:avLst/>
          </a:prstGeom>
          <a:solidFill>
            <a:srgbClr val="000000">
              <a:alpha val="4000"/>
            </a:srgbClr>
          </a:solidFill>
          <a:ln/>
        </p:spPr>
      </p:sp>
      <p:sp>
        <p:nvSpPr>
          <p:cNvPr id="41" name="Text 39"/>
          <p:cNvSpPr/>
          <p:nvPr/>
        </p:nvSpPr>
        <p:spPr>
          <a:xfrm>
            <a:off x="799981" y="6896338"/>
            <a:ext cx="1904524" cy="253365"/>
          </a:xfrm>
          <a:prstGeom prst="rect">
            <a:avLst/>
          </a:prstGeom>
          <a:noFill/>
          <a:ln/>
        </p:spPr>
        <p:txBody>
          <a:bodyPr wrap="non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Emails</a:t>
            </a:r>
            <a:endParaRPr lang="en-US" sz="1200" dirty="0"/>
          </a:p>
        </p:txBody>
      </p:sp>
      <p:sp>
        <p:nvSpPr>
          <p:cNvPr id="42" name="Text 40"/>
          <p:cNvSpPr/>
          <p:nvPr/>
        </p:nvSpPr>
        <p:spPr>
          <a:xfrm>
            <a:off x="3028831" y="6896338"/>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4 email patterns via theHarvester</a:t>
            </a:r>
            <a:endParaRPr lang="en-US" sz="1200" dirty="0"/>
          </a:p>
        </p:txBody>
      </p:sp>
      <p:sp>
        <p:nvSpPr>
          <p:cNvPr id="43" name="Text 41"/>
          <p:cNvSpPr/>
          <p:nvPr/>
        </p:nvSpPr>
        <p:spPr>
          <a:xfrm>
            <a:off x="5253871" y="6896338"/>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Email harvesting, spoofing, phishing</a:t>
            </a:r>
            <a:endParaRPr lang="en-US" sz="1200" dirty="0"/>
          </a:p>
        </p:txBody>
      </p:sp>
      <p:sp>
        <p:nvSpPr>
          <p:cNvPr id="44" name="Text 42"/>
          <p:cNvSpPr/>
          <p:nvPr/>
        </p:nvSpPr>
        <p:spPr>
          <a:xfrm>
            <a:off x="7478911" y="6896338"/>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Social engineering, BEC, Impersonation</a:t>
            </a:r>
            <a:endParaRPr lang="en-US" sz="1200" dirty="0"/>
          </a:p>
        </p:txBody>
      </p:sp>
      <p:sp>
        <p:nvSpPr>
          <p:cNvPr id="45" name="Text 43"/>
          <p:cNvSpPr/>
          <p:nvPr/>
        </p:nvSpPr>
        <p:spPr>
          <a:xfrm>
            <a:off x="9703951" y="6896338"/>
            <a:ext cx="1900714" cy="506730"/>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Predictable email format, public exposure</a:t>
            </a:r>
            <a:endParaRPr lang="en-US" sz="1200" dirty="0"/>
          </a:p>
        </p:txBody>
      </p:sp>
      <p:sp>
        <p:nvSpPr>
          <p:cNvPr id="46" name="Text 44"/>
          <p:cNvSpPr/>
          <p:nvPr/>
        </p:nvSpPr>
        <p:spPr>
          <a:xfrm>
            <a:off x="11928991" y="6896338"/>
            <a:ext cx="1904524" cy="760095"/>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Implement SPF, DKIM, DMARC; staff phishing awareness</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1513" y="592931"/>
            <a:ext cx="5909786" cy="524589"/>
          </a:xfrm>
          <a:prstGeom prst="rect">
            <a:avLst/>
          </a:prstGeom>
          <a:noFill/>
          <a:ln/>
        </p:spPr>
        <p:txBody>
          <a:bodyPr wrap="none" lIns="0" tIns="0" rIns="0" bIns="0" rtlCol="0" anchor="t"/>
          <a:lstStyle/>
          <a:p>
            <a:pPr algn="l" indent="0" marL="0">
              <a:lnSpc>
                <a:spcPts val="4100"/>
              </a:lnSpc>
              <a:buNone/>
            </a:pPr>
            <a:r>
              <a:rPr lang="en-US" sz="3300" dirty="0">
                <a:solidFill>
                  <a:srgbClr val="CBCCCE"/>
                </a:solidFill>
                <a:latin typeface="Instrument Sans Semi Bold" pitchFamily="34" charset="0"/>
                <a:ea typeface="Instrument Sans Semi Bold" pitchFamily="34" charset="-122"/>
                <a:cs typeface="Instrument Sans Semi Bold" pitchFamily="34" charset="-120"/>
              </a:rPr>
              <a:t>FIN7 MITRE ATT&amp;CK Mapping</a:t>
            </a:r>
            <a:endParaRPr lang="en-US" sz="3300" dirty="0"/>
          </a:p>
        </p:txBody>
      </p:sp>
      <p:sp>
        <p:nvSpPr>
          <p:cNvPr id="3" name="Text 1"/>
          <p:cNvSpPr/>
          <p:nvPr/>
        </p:nvSpPr>
        <p:spPr>
          <a:xfrm>
            <a:off x="671513" y="1453277"/>
            <a:ext cx="13287375"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FIN7's playbook aligns closely with Raptack's infrastructure and business model, making them a high-priority adversary.</a:t>
            </a:r>
            <a:endParaRPr lang="en-US" sz="1300" dirty="0"/>
          </a:p>
        </p:txBody>
      </p:sp>
      <p:sp>
        <p:nvSpPr>
          <p:cNvPr id="4" name="Shape 2"/>
          <p:cNvSpPr/>
          <p:nvPr/>
        </p:nvSpPr>
        <p:spPr>
          <a:xfrm>
            <a:off x="671513" y="1910715"/>
            <a:ext cx="13287375" cy="5725954"/>
          </a:xfrm>
          <a:prstGeom prst="roundRect">
            <a:avLst>
              <a:gd name="adj" fmla="val 1231"/>
            </a:avLst>
          </a:prstGeom>
          <a:noFill/>
          <a:ln w="7620">
            <a:solidFill>
              <a:srgbClr val="FFFFFF">
                <a:alpha val="24000"/>
              </a:srgbClr>
            </a:solidFill>
            <a:prstDash val="solid"/>
          </a:ln>
        </p:spPr>
      </p:sp>
      <p:sp>
        <p:nvSpPr>
          <p:cNvPr id="5" name="Shape 3"/>
          <p:cNvSpPr/>
          <p:nvPr/>
        </p:nvSpPr>
        <p:spPr>
          <a:xfrm>
            <a:off x="679133" y="1918335"/>
            <a:ext cx="13272135" cy="485299"/>
          </a:xfrm>
          <a:prstGeom prst="rect">
            <a:avLst/>
          </a:prstGeom>
          <a:solidFill>
            <a:srgbClr val="FFFFFF">
              <a:alpha val="4000"/>
            </a:srgbClr>
          </a:solidFill>
          <a:ln/>
        </p:spPr>
      </p:sp>
      <p:sp>
        <p:nvSpPr>
          <p:cNvPr id="6" name="Text 4"/>
          <p:cNvSpPr/>
          <p:nvPr/>
        </p:nvSpPr>
        <p:spPr>
          <a:xfrm>
            <a:off x="847249" y="2026682"/>
            <a:ext cx="165115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Tactic</a:t>
            </a:r>
            <a:endParaRPr lang="en-US" sz="1300" dirty="0"/>
          </a:p>
        </p:txBody>
      </p:sp>
      <p:sp>
        <p:nvSpPr>
          <p:cNvPr id="7" name="Text 5"/>
          <p:cNvSpPr/>
          <p:nvPr/>
        </p:nvSpPr>
        <p:spPr>
          <a:xfrm>
            <a:off x="2841784" y="2026682"/>
            <a:ext cx="164734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Technique ID</a:t>
            </a:r>
            <a:endParaRPr lang="en-US" sz="1300" dirty="0"/>
          </a:p>
        </p:txBody>
      </p:sp>
      <p:sp>
        <p:nvSpPr>
          <p:cNvPr id="8" name="Text 6"/>
          <p:cNvSpPr/>
          <p:nvPr/>
        </p:nvSpPr>
        <p:spPr>
          <a:xfrm>
            <a:off x="4832509" y="2026682"/>
            <a:ext cx="2311003"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Technique Name </a:t>
            </a:r>
            <a:endParaRPr lang="en-US" sz="1300" dirty="0"/>
          </a:p>
        </p:txBody>
      </p:sp>
      <p:sp>
        <p:nvSpPr>
          <p:cNvPr id="9" name="Text 7"/>
          <p:cNvSpPr/>
          <p:nvPr/>
        </p:nvSpPr>
        <p:spPr>
          <a:xfrm>
            <a:off x="7486888" y="2026682"/>
            <a:ext cx="6296501" cy="268605"/>
          </a:xfrm>
          <a:prstGeom prst="rect">
            <a:avLst/>
          </a:prstGeom>
          <a:noFill/>
          <a:ln/>
        </p:spPr>
        <p:txBody>
          <a:bodyPr wrap="none" lIns="0" tIns="0" rIns="0" bIns="0" rtlCol="0" anchor="t"/>
          <a:lstStyle/>
          <a:p>
            <a:pPr algn="ctr"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Description</a:t>
            </a:r>
            <a:endParaRPr lang="en-US" sz="1300" dirty="0"/>
          </a:p>
        </p:txBody>
      </p:sp>
      <p:sp>
        <p:nvSpPr>
          <p:cNvPr id="10" name="Shape 8"/>
          <p:cNvSpPr/>
          <p:nvPr/>
        </p:nvSpPr>
        <p:spPr>
          <a:xfrm>
            <a:off x="679133" y="2403634"/>
            <a:ext cx="13272135" cy="485299"/>
          </a:xfrm>
          <a:prstGeom prst="rect">
            <a:avLst/>
          </a:prstGeom>
          <a:solidFill>
            <a:srgbClr val="000000">
              <a:alpha val="4000"/>
            </a:srgbClr>
          </a:solidFill>
          <a:ln/>
        </p:spPr>
      </p:sp>
      <p:sp>
        <p:nvSpPr>
          <p:cNvPr id="11" name="Text 9"/>
          <p:cNvSpPr/>
          <p:nvPr/>
        </p:nvSpPr>
        <p:spPr>
          <a:xfrm>
            <a:off x="847249" y="2511981"/>
            <a:ext cx="165115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Initial Access</a:t>
            </a:r>
            <a:endParaRPr lang="en-US" sz="1300" dirty="0"/>
          </a:p>
        </p:txBody>
      </p:sp>
      <p:sp>
        <p:nvSpPr>
          <p:cNvPr id="12" name="Text 10"/>
          <p:cNvSpPr/>
          <p:nvPr/>
        </p:nvSpPr>
        <p:spPr>
          <a:xfrm>
            <a:off x="2841784" y="2511981"/>
            <a:ext cx="164734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T1566.001</a:t>
            </a:r>
            <a:endParaRPr lang="en-US" sz="1300" dirty="0"/>
          </a:p>
        </p:txBody>
      </p:sp>
      <p:sp>
        <p:nvSpPr>
          <p:cNvPr id="13" name="Text 11"/>
          <p:cNvSpPr/>
          <p:nvPr/>
        </p:nvSpPr>
        <p:spPr>
          <a:xfrm>
            <a:off x="4832509" y="2511981"/>
            <a:ext cx="2311003"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Spear phishing attachment</a:t>
            </a:r>
            <a:endParaRPr lang="en-US" sz="1300" dirty="0"/>
          </a:p>
        </p:txBody>
      </p:sp>
      <p:sp>
        <p:nvSpPr>
          <p:cNvPr id="14" name="Text 12"/>
          <p:cNvSpPr/>
          <p:nvPr/>
        </p:nvSpPr>
        <p:spPr>
          <a:xfrm>
            <a:off x="7486888" y="2511981"/>
            <a:ext cx="6296501"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Sending malware through targeted emails to gain access to finance/admin staff.</a:t>
            </a:r>
            <a:endParaRPr lang="en-US" sz="1300" dirty="0"/>
          </a:p>
        </p:txBody>
      </p:sp>
      <p:sp>
        <p:nvSpPr>
          <p:cNvPr id="15" name="Shape 13"/>
          <p:cNvSpPr/>
          <p:nvPr/>
        </p:nvSpPr>
        <p:spPr>
          <a:xfrm>
            <a:off x="679133" y="2888933"/>
            <a:ext cx="13272135" cy="753904"/>
          </a:xfrm>
          <a:prstGeom prst="rect">
            <a:avLst/>
          </a:prstGeom>
          <a:solidFill>
            <a:srgbClr val="FFFFFF">
              <a:alpha val="4000"/>
            </a:srgbClr>
          </a:solidFill>
          <a:ln/>
        </p:spPr>
      </p:sp>
      <p:sp>
        <p:nvSpPr>
          <p:cNvPr id="16" name="Text 14"/>
          <p:cNvSpPr/>
          <p:nvPr/>
        </p:nvSpPr>
        <p:spPr>
          <a:xfrm>
            <a:off x="847249" y="2997279"/>
            <a:ext cx="165115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Execution</a:t>
            </a:r>
            <a:endParaRPr lang="en-US" sz="1300" dirty="0"/>
          </a:p>
        </p:txBody>
      </p:sp>
      <p:sp>
        <p:nvSpPr>
          <p:cNvPr id="17" name="Text 15"/>
          <p:cNvSpPr/>
          <p:nvPr/>
        </p:nvSpPr>
        <p:spPr>
          <a:xfrm>
            <a:off x="2841784" y="2997279"/>
            <a:ext cx="164734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T1059</a:t>
            </a:r>
            <a:endParaRPr lang="en-US" sz="1300" dirty="0"/>
          </a:p>
        </p:txBody>
      </p:sp>
      <p:sp>
        <p:nvSpPr>
          <p:cNvPr id="18" name="Text 16"/>
          <p:cNvSpPr/>
          <p:nvPr/>
        </p:nvSpPr>
        <p:spPr>
          <a:xfrm>
            <a:off x="4832509" y="2997279"/>
            <a:ext cx="2311003" cy="537210"/>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Command and scripting interpreter</a:t>
            </a:r>
            <a:endParaRPr lang="en-US" sz="1300" dirty="0"/>
          </a:p>
        </p:txBody>
      </p:sp>
      <p:sp>
        <p:nvSpPr>
          <p:cNvPr id="19" name="Text 17"/>
          <p:cNvSpPr/>
          <p:nvPr/>
        </p:nvSpPr>
        <p:spPr>
          <a:xfrm>
            <a:off x="7486888" y="2997279"/>
            <a:ext cx="6296501"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Payload execution through PowerShell or Windows cmd.</a:t>
            </a:r>
            <a:endParaRPr lang="en-US" sz="1300" dirty="0"/>
          </a:p>
        </p:txBody>
      </p:sp>
      <p:sp>
        <p:nvSpPr>
          <p:cNvPr id="20" name="Shape 18"/>
          <p:cNvSpPr/>
          <p:nvPr/>
        </p:nvSpPr>
        <p:spPr>
          <a:xfrm>
            <a:off x="679133" y="3642836"/>
            <a:ext cx="13272135" cy="753904"/>
          </a:xfrm>
          <a:prstGeom prst="rect">
            <a:avLst/>
          </a:prstGeom>
          <a:solidFill>
            <a:srgbClr val="000000">
              <a:alpha val="4000"/>
            </a:srgbClr>
          </a:solidFill>
          <a:ln/>
        </p:spPr>
      </p:sp>
      <p:sp>
        <p:nvSpPr>
          <p:cNvPr id="21" name="Text 19"/>
          <p:cNvSpPr/>
          <p:nvPr/>
        </p:nvSpPr>
        <p:spPr>
          <a:xfrm>
            <a:off x="847249" y="3751183"/>
            <a:ext cx="165115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Persistence</a:t>
            </a:r>
            <a:endParaRPr lang="en-US" sz="1300" dirty="0"/>
          </a:p>
        </p:txBody>
      </p:sp>
      <p:sp>
        <p:nvSpPr>
          <p:cNvPr id="22" name="Text 20"/>
          <p:cNvSpPr/>
          <p:nvPr/>
        </p:nvSpPr>
        <p:spPr>
          <a:xfrm>
            <a:off x="2841784" y="3751183"/>
            <a:ext cx="164734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T1547.001</a:t>
            </a:r>
            <a:endParaRPr lang="en-US" sz="1300" dirty="0"/>
          </a:p>
        </p:txBody>
      </p:sp>
      <p:sp>
        <p:nvSpPr>
          <p:cNvPr id="23" name="Text 21"/>
          <p:cNvSpPr/>
          <p:nvPr/>
        </p:nvSpPr>
        <p:spPr>
          <a:xfrm>
            <a:off x="4832509" y="3751183"/>
            <a:ext cx="2311003" cy="537210"/>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Registry run keys/start up folders</a:t>
            </a:r>
            <a:endParaRPr lang="en-US" sz="1300" dirty="0"/>
          </a:p>
        </p:txBody>
      </p:sp>
      <p:sp>
        <p:nvSpPr>
          <p:cNvPr id="24" name="Text 22"/>
          <p:cNvSpPr/>
          <p:nvPr/>
        </p:nvSpPr>
        <p:spPr>
          <a:xfrm>
            <a:off x="7486888" y="3751183"/>
            <a:ext cx="6296501"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Ensure malware restarts with system boot.</a:t>
            </a:r>
            <a:endParaRPr lang="en-US" sz="1300" dirty="0"/>
          </a:p>
        </p:txBody>
      </p:sp>
      <p:sp>
        <p:nvSpPr>
          <p:cNvPr id="25" name="Shape 23"/>
          <p:cNvSpPr/>
          <p:nvPr/>
        </p:nvSpPr>
        <p:spPr>
          <a:xfrm>
            <a:off x="679133" y="4396740"/>
            <a:ext cx="13272135" cy="485299"/>
          </a:xfrm>
          <a:prstGeom prst="rect">
            <a:avLst/>
          </a:prstGeom>
          <a:solidFill>
            <a:srgbClr val="FFFFFF">
              <a:alpha val="4000"/>
            </a:srgbClr>
          </a:solidFill>
          <a:ln/>
        </p:spPr>
      </p:sp>
      <p:sp>
        <p:nvSpPr>
          <p:cNvPr id="26" name="Text 24"/>
          <p:cNvSpPr/>
          <p:nvPr/>
        </p:nvSpPr>
        <p:spPr>
          <a:xfrm>
            <a:off x="847249" y="4505087"/>
            <a:ext cx="165115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Credential Access</a:t>
            </a:r>
            <a:endParaRPr lang="en-US" sz="1300" dirty="0"/>
          </a:p>
        </p:txBody>
      </p:sp>
      <p:sp>
        <p:nvSpPr>
          <p:cNvPr id="27" name="Text 25"/>
          <p:cNvSpPr/>
          <p:nvPr/>
        </p:nvSpPr>
        <p:spPr>
          <a:xfrm>
            <a:off x="2841784" y="4505087"/>
            <a:ext cx="164734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T1003</a:t>
            </a:r>
            <a:endParaRPr lang="en-US" sz="1300" dirty="0"/>
          </a:p>
        </p:txBody>
      </p:sp>
      <p:sp>
        <p:nvSpPr>
          <p:cNvPr id="28" name="Text 26"/>
          <p:cNvSpPr/>
          <p:nvPr/>
        </p:nvSpPr>
        <p:spPr>
          <a:xfrm>
            <a:off x="4832509" y="4505087"/>
            <a:ext cx="2311003"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OS credential dumping</a:t>
            </a:r>
            <a:endParaRPr lang="en-US" sz="1300" dirty="0"/>
          </a:p>
        </p:txBody>
      </p:sp>
      <p:sp>
        <p:nvSpPr>
          <p:cNvPr id="29" name="Text 27"/>
          <p:cNvSpPr/>
          <p:nvPr/>
        </p:nvSpPr>
        <p:spPr>
          <a:xfrm>
            <a:off x="7486888" y="4505087"/>
            <a:ext cx="6296501"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Harvest user’s credentials from memory.</a:t>
            </a:r>
            <a:endParaRPr lang="en-US" sz="1300" dirty="0"/>
          </a:p>
        </p:txBody>
      </p:sp>
      <p:sp>
        <p:nvSpPr>
          <p:cNvPr id="30" name="Shape 28"/>
          <p:cNvSpPr/>
          <p:nvPr/>
        </p:nvSpPr>
        <p:spPr>
          <a:xfrm>
            <a:off x="679133" y="4882039"/>
            <a:ext cx="13272135" cy="753904"/>
          </a:xfrm>
          <a:prstGeom prst="rect">
            <a:avLst/>
          </a:prstGeom>
          <a:solidFill>
            <a:srgbClr val="000000">
              <a:alpha val="4000"/>
            </a:srgbClr>
          </a:solidFill>
          <a:ln/>
        </p:spPr>
      </p:sp>
      <p:sp>
        <p:nvSpPr>
          <p:cNvPr id="31" name="Text 29"/>
          <p:cNvSpPr/>
          <p:nvPr/>
        </p:nvSpPr>
        <p:spPr>
          <a:xfrm>
            <a:off x="847249" y="4990386"/>
            <a:ext cx="165115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Lateral Movement</a:t>
            </a:r>
            <a:endParaRPr lang="en-US" sz="1300" dirty="0"/>
          </a:p>
        </p:txBody>
      </p:sp>
      <p:sp>
        <p:nvSpPr>
          <p:cNvPr id="32" name="Text 30"/>
          <p:cNvSpPr/>
          <p:nvPr/>
        </p:nvSpPr>
        <p:spPr>
          <a:xfrm>
            <a:off x="2841784" y="4990386"/>
            <a:ext cx="164734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T1021.001</a:t>
            </a:r>
            <a:endParaRPr lang="en-US" sz="1300" dirty="0"/>
          </a:p>
        </p:txBody>
      </p:sp>
      <p:sp>
        <p:nvSpPr>
          <p:cNvPr id="33" name="Text 31"/>
          <p:cNvSpPr/>
          <p:nvPr/>
        </p:nvSpPr>
        <p:spPr>
          <a:xfrm>
            <a:off x="4832509" y="4990386"/>
            <a:ext cx="2311003" cy="537210"/>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Remote desktop protocol (RDP)</a:t>
            </a:r>
            <a:endParaRPr lang="en-US" sz="1300" dirty="0"/>
          </a:p>
        </p:txBody>
      </p:sp>
      <p:sp>
        <p:nvSpPr>
          <p:cNvPr id="34" name="Text 32"/>
          <p:cNvSpPr/>
          <p:nvPr/>
        </p:nvSpPr>
        <p:spPr>
          <a:xfrm>
            <a:off x="7486888" y="4990386"/>
            <a:ext cx="6296501"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Moving laterally inside network using RDP.</a:t>
            </a:r>
            <a:endParaRPr lang="en-US" sz="1300" dirty="0"/>
          </a:p>
        </p:txBody>
      </p:sp>
      <p:sp>
        <p:nvSpPr>
          <p:cNvPr id="35" name="Shape 33"/>
          <p:cNvSpPr/>
          <p:nvPr/>
        </p:nvSpPr>
        <p:spPr>
          <a:xfrm>
            <a:off x="679133" y="5635943"/>
            <a:ext cx="13272135" cy="753904"/>
          </a:xfrm>
          <a:prstGeom prst="rect">
            <a:avLst/>
          </a:prstGeom>
          <a:solidFill>
            <a:srgbClr val="FFFFFF">
              <a:alpha val="4000"/>
            </a:srgbClr>
          </a:solidFill>
          <a:ln/>
        </p:spPr>
      </p:sp>
      <p:sp>
        <p:nvSpPr>
          <p:cNvPr id="36" name="Text 34"/>
          <p:cNvSpPr/>
          <p:nvPr/>
        </p:nvSpPr>
        <p:spPr>
          <a:xfrm>
            <a:off x="847249" y="5744289"/>
            <a:ext cx="1651159" cy="537210"/>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Command and Control</a:t>
            </a:r>
            <a:endParaRPr lang="en-US" sz="1300" dirty="0"/>
          </a:p>
        </p:txBody>
      </p:sp>
      <p:sp>
        <p:nvSpPr>
          <p:cNvPr id="37" name="Text 35"/>
          <p:cNvSpPr/>
          <p:nvPr/>
        </p:nvSpPr>
        <p:spPr>
          <a:xfrm>
            <a:off x="2841784" y="5744289"/>
            <a:ext cx="164734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T1071.001</a:t>
            </a:r>
            <a:endParaRPr lang="en-US" sz="1300" dirty="0"/>
          </a:p>
        </p:txBody>
      </p:sp>
      <p:sp>
        <p:nvSpPr>
          <p:cNvPr id="38" name="Text 36"/>
          <p:cNvSpPr/>
          <p:nvPr/>
        </p:nvSpPr>
        <p:spPr>
          <a:xfrm>
            <a:off x="4832509" y="5744289"/>
            <a:ext cx="2311003"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Web protocols</a:t>
            </a:r>
            <a:endParaRPr lang="en-US" sz="1300" dirty="0"/>
          </a:p>
        </p:txBody>
      </p:sp>
      <p:sp>
        <p:nvSpPr>
          <p:cNvPr id="39" name="Text 37"/>
          <p:cNvSpPr/>
          <p:nvPr/>
        </p:nvSpPr>
        <p:spPr>
          <a:xfrm>
            <a:off x="7486888" y="5744289"/>
            <a:ext cx="6296501"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Converts control over HTTPs traffic.</a:t>
            </a:r>
            <a:endParaRPr lang="en-US" sz="1300" dirty="0"/>
          </a:p>
        </p:txBody>
      </p:sp>
      <p:sp>
        <p:nvSpPr>
          <p:cNvPr id="40" name="Shape 38"/>
          <p:cNvSpPr/>
          <p:nvPr/>
        </p:nvSpPr>
        <p:spPr>
          <a:xfrm>
            <a:off x="679133" y="6389846"/>
            <a:ext cx="13272135" cy="753904"/>
          </a:xfrm>
          <a:prstGeom prst="rect">
            <a:avLst/>
          </a:prstGeom>
          <a:solidFill>
            <a:srgbClr val="000000">
              <a:alpha val="4000"/>
            </a:srgbClr>
          </a:solidFill>
          <a:ln/>
        </p:spPr>
      </p:sp>
      <p:sp>
        <p:nvSpPr>
          <p:cNvPr id="41" name="Text 39"/>
          <p:cNvSpPr/>
          <p:nvPr/>
        </p:nvSpPr>
        <p:spPr>
          <a:xfrm>
            <a:off x="847249" y="6498193"/>
            <a:ext cx="165115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Defense Evasion</a:t>
            </a:r>
            <a:endParaRPr lang="en-US" sz="1300" dirty="0"/>
          </a:p>
        </p:txBody>
      </p:sp>
      <p:sp>
        <p:nvSpPr>
          <p:cNvPr id="42" name="Text 40"/>
          <p:cNvSpPr/>
          <p:nvPr/>
        </p:nvSpPr>
        <p:spPr>
          <a:xfrm>
            <a:off x="2841784" y="6498193"/>
            <a:ext cx="164734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T1027</a:t>
            </a:r>
            <a:endParaRPr lang="en-US" sz="1300" dirty="0"/>
          </a:p>
        </p:txBody>
      </p:sp>
      <p:sp>
        <p:nvSpPr>
          <p:cNvPr id="43" name="Text 41"/>
          <p:cNvSpPr/>
          <p:nvPr/>
        </p:nvSpPr>
        <p:spPr>
          <a:xfrm>
            <a:off x="4832509" y="6498193"/>
            <a:ext cx="2311003" cy="537210"/>
          </a:xfrm>
          <a:prstGeom prst="rect">
            <a:avLst/>
          </a:prstGeom>
          <a:noFill/>
          <a:ln/>
        </p:spPr>
        <p:txBody>
          <a:bodyPr wrap="squar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Obfuscated files or information</a:t>
            </a:r>
            <a:endParaRPr lang="en-US" sz="1300" dirty="0"/>
          </a:p>
        </p:txBody>
      </p:sp>
      <p:sp>
        <p:nvSpPr>
          <p:cNvPr id="44" name="Text 42"/>
          <p:cNvSpPr/>
          <p:nvPr/>
        </p:nvSpPr>
        <p:spPr>
          <a:xfrm>
            <a:off x="7486888" y="6498193"/>
            <a:ext cx="6296501"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Encoding scripts to bypass AV/firewall filters.</a:t>
            </a:r>
            <a:endParaRPr lang="en-US" sz="1300" dirty="0"/>
          </a:p>
        </p:txBody>
      </p:sp>
      <p:sp>
        <p:nvSpPr>
          <p:cNvPr id="45" name="Shape 43"/>
          <p:cNvSpPr/>
          <p:nvPr/>
        </p:nvSpPr>
        <p:spPr>
          <a:xfrm>
            <a:off x="679133" y="7143750"/>
            <a:ext cx="13272135" cy="485299"/>
          </a:xfrm>
          <a:prstGeom prst="rect">
            <a:avLst/>
          </a:prstGeom>
          <a:solidFill>
            <a:srgbClr val="FFFFFF">
              <a:alpha val="4000"/>
            </a:srgbClr>
          </a:solidFill>
          <a:ln/>
        </p:spPr>
      </p:sp>
      <p:sp>
        <p:nvSpPr>
          <p:cNvPr id="46" name="Text 44"/>
          <p:cNvSpPr/>
          <p:nvPr/>
        </p:nvSpPr>
        <p:spPr>
          <a:xfrm>
            <a:off x="847249" y="7252097"/>
            <a:ext cx="165115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Impact</a:t>
            </a:r>
            <a:endParaRPr lang="en-US" sz="1300" dirty="0"/>
          </a:p>
        </p:txBody>
      </p:sp>
      <p:sp>
        <p:nvSpPr>
          <p:cNvPr id="47" name="Text 45"/>
          <p:cNvSpPr/>
          <p:nvPr/>
        </p:nvSpPr>
        <p:spPr>
          <a:xfrm>
            <a:off x="2841784" y="7252097"/>
            <a:ext cx="1647349"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T1486</a:t>
            </a:r>
            <a:endParaRPr lang="en-US" sz="1300" dirty="0"/>
          </a:p>
        </p:txBody>
      </p:sp>
      <p:sp>
        <p:nvSpPr>
          <p:cNvPr id="48" name="Text 46"/>
          <p:cNvSpPr/>
          <p:nvPr/>
        </p:nvSpPr>
        <p:spPr>
          <a:xfrm>
            <a:off x="4832509" y="7252097"/>
            <a:ext cx="2311003"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Data encrypted for impact</a:t>
            </a:r>
            <a:endParaRPr lang="en-US" sz="1300" dirty="0"/>
          </a:p>
        </p:txBody>
      </p:sp>
      <p:sp>
        <p:nvSpPr>
          <p:cNvPr id="49" name="Text 47"/>
          <p:cNvSpPr/>
          <p:nvPr/>
        </p:nvSpPr>
        <p:spPr>
          <a:xfrm>
            <a:off x="7486888" y="7252097"/>
            <a:ext cx="6296501" cy="268605"/>
          </a:xfrm>
          <a:prstGeom prst="rect">
            <a:avLst/>
          </a:prstGeom>
          <a:noFill/>
          <a:ln/>
        </p:spPr>
        <p:txBody>
          <a:bodyPr wrap="none" lIns="0" tIns="0" rIns="0" bIns="0" rtlCol="0" anchor="t"/>
          <a:lstStyle/>
          <a:p>
            <a:pPr algn="l" indent="0" marL="0">
              <a:lnSpc>
                <a:spcPts val="2100"/>
              </a:lnSpc>
              <a:buNone/>
            </a:pPr>
            <a:r>
              <a:rPr lang="en-US" sz="1300" dirty="0">
                <a:solidFill>
                  <a:srgbClr val="CFD0D8"/>
                </a:solidFill>
                <a:latin typeface="Instrument Sans Medium" pitchFamily="34" charset="0"/>
                <a:ea typeface="Instrument Sans Medium" pitchFamily="34" charset="-122"/>
                <a:cs typeface="Instrument Sans Medium" pitchFamily="34" charset="-120"/>
              </a:rPr>
              <a:t>Encrypts sensitive data, used for extortion in advanced campaigns.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2025-06-29T09:56:46Z</dcterms:created>
  <dcterms:modified xsi:type="dcterms:W3CDTF">2025-06-29T09:56:46Z</dcterms:modified>
</cp:coreProperties>
</file>